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4" r:id="rId3"/>
    <p:sldId id="265" r:id="rId4"/>
    <p:sldId id="266" r:id="rId5"/>
    <p:sldId id="267" r:id="rId6"/>
    <p:sldId id="299" r:id="rId7"/>
    <p:sldId id="298" r:id="rId8"/>
    <p:sldId id="283" r:id="rId9"/>
    <p:sldId id="313" r:id="rId10"/>
    <p:sldId id="297" r:id="rId11"/>
    <p:sldId id="300" r:id="rId12"/>
    <p:sldId id="286" r:id="rId13"/>
    <p:sldId id="318" r:id="rId14"/>
    <p:sldId id="320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19" r:id="rId29"/>
    <p:sldId id="316" r:id="rId30"/>
    <p:sldId id="288" r:id="rId31"/>
    <p:sldId id="291" r:id="rId32"/>
    <p:sldId id="290" r:id="rId33"/>
    <p:sldId id="294" r:id="rId34"/>
    <p:sldId id="315" r:id="rId35"/>
    <p:sldId id="314" r:id="rId36"/>
    <p:sldId id="296" r:id="rId37"/>
    <p:sldId id="301" r:id="rId38"/>
    <p:sldId id="357" r:id="rId39"/>
    <p:sldId id="358" r:id="rId40"/>
    <p:sldId id="359" r:id="rId41"/>
    <p:sldId id="360" r:id="rId42"/>
    <p:sldId id="340" r:id="rId43"/>
    <p:sldId id="342" r:id="rId44"/>
    <p:sldId id="343" r:id="rId45"/>
    <p:sldId id="344" r:id="rId46"/>
    <p:sldId id="345" r:id="rId47"/>
    <p:sldId id="347" r:id="rId48"/>
    <p:sldId id="348" r:id="rId49"/>
    <p:sldId id="349" r:id="rId50"/>
    <p:sldId id="350" r:id="rId51"/>
    <p:sldId id="352" r:id="rId52"/>
    <p:sldId id="353" r:id="rId53"/>
    <p:sldId id="354" r:id="rId54"/>
    <p:sldId id="355" r:id="rId55"/>
    <p:sldId id="306" r:id="rId56"/>
    <p:sldId id="307" r:id="rId57"/>
    <p:sldId id="308" r:id="rId58"/>
    <p:sldId id="309" r:id="rId59"/>
    <p:sldId id="310" r:id="rId60"/>
    <p:sldId id="356" r:id="rId61"/>
    <p:sldId id="311" r:id="rId62"/>
    <p:sldId id="312" r:id="rId63"/>
    <p:sldId id="27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1" autoAdjust="0"/>
    <p:restoredTop sz="94660"/>
  </p:normalViewPr>
  <p:slideViewPr>
    <p:cSldViewPr snapToGrid="0">
      <p:cViewPr>
        <p:scale>
          <a:sx n="50" d="100"/>
          <a:sy n="50" d="100"/>
        </p:scale>
        <p:origin x="15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C5B74390-9280-4A4C-87FE-945559675303}">
      <dgm:prSet phldrT="[Text]" custT="1"/>
      <dgm:spPr/>
      <dgm:t>
        <a:bodyPr/>
        <a:lstStyle/>
        <a:p>
          <a:r>
            <a:rPr lang="en-US" sz="2000" b="1" dirty="0" smtClean="0"/>
            <a:t>Prerequisite </a:t>
          </a:r>
        </a:p>
        <a:p>
          <a:r>
            <a:rPr lang="en-US" sz="2000" dirty="0" smtClean="0"/>
            <a:t>Dataset, Python (v3.11.5) and packages (Pandas), ML framework (</a:t>
          </a:r>
          <a:r>
            <a:rPr lang="en-US" sz="2000" dirty="0" err="1" smtClean="0"/>
            <a:t>Scikit</a:t>
          </a:r>
          <a:r>
            <a:rPr lang="en-US" sz="2000" dirty="0" smtClean="0"/>
            <a:t> Learn) etc.</a:t>
          </a:r>
          <a:endParaRPr lang="en-US" sz="2000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 custT="1"/>
      <dgm:spPr/>
      <dgm:t>
        <a:bodyPr/>
        <a:lstStyle/>
        <a:p>
          <a:r>
            <a:rPr lang="en-US" sz="2000" b="1" i="1" dirty="0" smtClean="0"/>
            <a:t>Step 1: Data Splitting</a:t>
          </a:r>
          <a:endParaRPr lang="en-US" sz="2000" b="1" dirty="0" smtClean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26C232D3-BC06-4706-AA94-6A57012BD94B}">
      <dgm:prSet phldrT="[Text]" custT="1"/>
      <dgm:spPr/>
      <dgm:t>
        <a:bodyPr/>
        <a:lstStyle/>
        <a:p>
          <a:r>
            <a:rPr lang="en-US" sz="2000" b="1" i="1" dirty="0" smtClean="0"/>
            <a:t>Step 2: Model Building (Objective 1)</a:t>
          </a:r>
          <a:endParaRPr lang="en-US" sz="2000" b="1" dirty="0" smtClean="0"/>
        </a:p>
        <a:p>
          <a:r>
            <a:rPr lang="en-US" sz="2000" dirty="0" smtClean="0"/>
            <a:t>Supervised ML techniques</a:t>
          </a:r>
        </a:p>
        <a:p>
          <a:r>
            <a:rPr lang="en-US" sz="2000" dirty="0" smtClean="0"/>
            <a:t>Decision trees, random forests, logistic regression, and support vector machines from </a:t>
          </a:r>
          <a:r>
            <a:rPr lang="en-US" sz="2000" dirty="0" err="1" smtClean="0"/>
            <a:t>Scikit</a:t>
          </a:r>
          <a:r>
            <a:rPr lang="en-US" sz="2000" dirty="0" smtClean="0"/>
            <a:t> Learn</a:t>
          </a:r>
          <a:endParaRPr lang="en-US" sz="2000" dirty="0"/>
        </a:p>
      </dgm:t>
    </dgm:pt>
    <dgm:pt modelId="{31A458C6-171B-4BD0-845F-E0EC8BE2333E}" type="parTrans" cxnId="{24FA10A6-E06F-4EFF-B385-10787116C9B3}">
      <dgm:prSet/>
      <dgm:spPr/>
      <dgm:t>
        <a:bodyPr/>
        <a:lstStyle/>
        <a:p>
          <a:endParaRPr lang="en-US"/>
        </a:p>
      </dgm:t>
    </dgm:pt>
    <dgm:pt modelId="{0E64091D-9070-4BBF-8192-0D62EB1413B5}" type="sibTrans" cxnId="{24FA10A6-E06F-4EFF-B385-10787116C9B3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 custLinFactNeighborX="-668" custLinFactNeighborY="-2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 custScaleX="116787" custScaleY="1246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18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AACB5710-8699-4419-8F04-36F255F8111F}" type="pres">
      <dgm:prSet presAssocID="{26C232D3-BC06-4706-AA94-6A57012BD94B}" presName="composite" presStyleCnt="0"/>
      <dgm:spPr/>
    </dgm:pt>
    <dgm:pt modelId="{368481C3-B235-404D-95EA-28F2C966B382}" type="pres">
      <dgm:prSet presAssocID="{26C232D3-BC06-4706-AA94-6A57012BD94B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434BBC7-CE14-4C81-8E95-C26ED028718C}" type="pres">
      <dgm:prSet presAssocID="{26C232D3-BC06-4706-AA94-6A57012BD94B}" presName="txShp" presStyleLbl="node1" presStyleIdx="2" presStyleCnt="3" custScaleX="115834" custScaleY="149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2C23E65F-B5BF-4ECD-BC4C-673AA00D6500}" type="presOf" srcId="{26C232D3-BC06-4706-AA94-6A57012BD94B}" destId="{D434BBC7-CE14-4C81-8E95-C26ED028718C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24FA10A6-E06F-4EFF-B385-10787116C9B3}" srcId="{8A48E667-CC7D-495A-803C-A2BAB4F0B104}" destId="{26C232D3-BC06-4706-AA94-6A57012BD94B}" srcOrd="2" destOrd="0" parTransId="{31A458C6-171B-4BD0-845F-E0EC8BE2333E}" sibTransId="{0E64091D-9070-4BBF-8192-0D62EB1413B5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B13E67CA-D286-4773-B595-6CF6D86E8B1F}" type="presParOf" srcId="{5E793BB5-1D22-4964-9057-4FF14531235B}" destId="{AACB5710-8699-4419-8F04-36F255F8111F}" srcOrd="4" destOrd="0" presId="urn:microsoft.com/office/officeart/2005/8/layout/vList3"/>
    <dgm:cxn modelId="{F753E360-78E6-4833-9BE5-93CBAD645D66}" type="presParOf" srcId="{AACB5710-8699-4419-8F04-36F255F8111F}" destId="{368481C3-B235-404D-95EA-28F2C966B382}" srcOrd="0" destOrd="0" presId="urn:microsoft.com/office/officeart/2005/8/layout/vList3"/>
    <dgm:cxn modelId="{6E20CCCF-4C51-4394-8706-A832D08E528F}" type="presParOf" srcId="{AACB5710-8699-4419-8F04-36F255F8111F}" destId="{D434BBC7-CE14-4C81-8E95-C26ED02871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C5B74390-9280-4A4C-87FE-945559675303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metrics (accuracy, precision, recall, and F1 score). </a:t>
          </a:r>
          <a:endParaRPr lang="en-US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 custT="1"/>
      <dgm:spPr/>
      <dgm:t>
        <a:bodyPr/>
        <a:lstStyle/>
        <a:p>
          <a:r>
            <a:rPr lang="en-US" sz="2000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sz="20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sz="2000" dirty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5CAD0288-266D-4C5E-9BCF-0413E44F87F8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5: Predictions</a:t>
          </a:r>
          <a:endParaRPr lang="en-US" b="1" dirty="0" smtClean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Prediction on unseen data and feature importance.  </a:t>
          </a:r>
          <a:endParaRPr lang="en-US" dirty="0"/>
        </a:p>
      </dgm:t>
    </dgm:pt>
    <dgm:pt modelId="{8AE8439A-C3C2-41A7-8F82-D40EA398ADF0}" type="parTrans" cxnId="{C7387D11-520B-447F-8C08-EF2740AE44BB}">
      <dgm:prSet/>
      <dgm:spPr/>
      <dgm:t>
        <a:bodyPr/>
        <a:lstStyle/>
        <a:p>
          <a:endParaRPr lang="en-US"/>
        </a:p>
      </dgm:t>
    </dgm:pt>
    <dgm:pt modelId="{96E9F9C7-BD49-4902-9E5E-FF1A6144F949}" type="sibTrans" cxnId="{C7387D11-520B-447F-8C08-EF2740AE44BB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 custScaleX="114551" custScaleY="1909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14802" custScaleY="1666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E1EEA365-A85C-4F47-ABA2-E00B9DAB5872}" type="pres">
      <dgm:prSet presAssocID="{5CAD0288-266D-4C5E-9BCF-0413E44F87F8}" presName="composite" presStyleCnt="0"/>
      <dgm:spPr/>
    </dgm:pt>
    <dgm:pt modelId="{711450CC-305A-4157-B319-9B844985BAFE}" type="pres">
      <dgm:prSet presAssocID="{5CAD0288-266D-4C5E-9BCF-0413E44F87F8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E740C2F-6F12-43C3-AD7A-235C573BA743}" type="pres">
      <dgm:prSet presAssocID="{5CAD0288-266D-4C5E-9BCF-0413E44F87F8}" presName="txShp" presStyleLbl="node1" presStyleIdx="2" presStyleCnt="3" custScaleX="115797" custScaleY="209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10381324-BCB3-4775-96A6-ED8939AA8DA1}" type="presOf" srcId="{5CAD0288-266D-4C5E-9BCF-0413E44F87F8}" destId="{DE740C2F-6F12-43C3-AD7A-235C573BA743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C7387D11-520B-447F-8C08-EF2740AE44BB}" srcId="{8A48E667-CC7D-495A-803C-A2BAB4F0B104}" destId="{5CAD0288-266D-4C5E-9BCF-0413E44F87F8}" srcOrd="2" destOrd="0" parTransId="{8AE8439A-C3C2-41A7-8F82-D40EA398ADF0}" sibTransId="{96E9F9C7-BD49-4902-9E5E-FF1A6144F949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E5415B43-9B87-44FA-A559-D5D65FDC25DE}" type="presParOf" srcId="{5E793BB5-1D22-4964-9057-4FF14531235B}" destId="{E1EEA365-A85C-4F47-ABA2-E00B9DAB5872}" srcOrd="4" destOrd="0" presId="urn:microsoft.com/office/officeart/2005/8/layout/vList3"/>
    <dgm:cxn modelId="{FB6E1365-D471-403F-B941-E26527A90549}" type="presParOf" srcId="{E1EEA365-A85C-4F47-ABA2-E00B9DAB5872}" destId="{711450CC-305A-4157-B319-9B844985BAFE}" srcOrd="0" destOrd="0" presId="urn:microsoft.com/office/officeart/2005/8/layout/vList3"/>
    <dgm:cxn modelId="{3EE2A0D7-6CF0-46E1-AD06-BF6988FF0E54}" type="presParOf" srcId="{E1EEA365-A85C-4F47-ABA2-E00B9DAB5872}" destId="{DE740C2F-6F12-43C3-AD7A-235C573BA74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893619" y="1645"/>
          <a:ext cx="5240296" cy="1636697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17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Prerequisite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Dataset, Python (v3.11.5) and packages (Pandas), ML framework (</a:t>
          </a:r>
          <a:r>
            <a:rPr lang="en-US" sz="2000" kern="1200" dirty="0" err="1" smtClean="0"/>
            <a:t>Scikit</a:t>
          </a:r>
          <a:r>
            <a:rPr lang="en-US" sz="2000" kern="1200" dirty="0" smtClean="0"/>
            <a:t> Learn) etc.</a:t>
          </a:r>
          <a:endParaRPr lang="en-US" sz="2000" kern="1200" dirty="0"/>
        </a:p>
      </dsp:txBody>
      <dsp:txXfrm rot="10800000">
        <a:off x="1302793" y="1645"/>
        <a:ext cx="4831122" cy="1636697"/>
      </dsp:txXfrm>
    </dsp:sp>
    <dsp:sp modelId="{AADD5E5D-5FB1-4222-A983-1F432E91F1DE}">
      <dsp:nvSpPr>
        <dsp:cNvPr id="0" name=""/>
        <dsp:cNvSpPr/>
      </dsp:nvSpPr>
      <dsp:spPr>
        <a:xfrm>
          <a:off x="604760" y="160529"/>
          <a:ext cx="1313413" cy="13134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842265" y="2030406"/>
          <a:ext cx="5308768" cy="1313413"/>
        </a:xfrm>
        <a:prstGeom prst="homePlat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17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Step 1: Data Splitting</a:t>
          </a:r>
          <a:endParaRPr lang="en-US" sz="2000" b="1" kern="1200" dirty="0" smtClean="0"/>
        </a:p>
      </dsp:txBody>
      <dsp:txXfrm rot="10800000">
        <a:off x="1170618" y="2030406"/>
        <a:ext cx="4980415" cy="1313413"/>
      </dsp:txXfrm>
    </dsp:sp>
    <dsp:sp modelId="{D0A777B7-B5CC-48BD-9992-C62D628382A0}">
      <dsp:nvSpPr>
        <dsp:cNvPr id="0" name=""/>
        <dsp:cNvSpPr/>
      </dsp:nvSpPr>
      <dsp:spPr>
        <a:xfrm>
          <a:off x="596415" y="2030406"/>
          <a:ext cx="1313413" cy="131341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4BBC7-CE14-4C81-8E95-C26ED028718C}">
      <dsp:nvSpPr>
        <dsp:cNvPr id="0" name=""/>
        <dsp:cNvSpPr/>
      </dsp:nvSpPr>
      <dsp:spPr>
        <a:xfrm rot="10800000">
          <a:off x="925691" y="3735883"/>
          <a:ext cx="5197534" cy="1960059"/>
        </a:xfrm>
        <a:prstGeom prst="homePlat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17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Step 2: Model Building (Objective 1)</a:t>
          </a:r>
          <a:endParaRPr lang="en-US" sz="2000" b="1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Supervised ML techniques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Decision trees, random forests, logistic regression, and support vector machines from </a:t>
          </a:r>
          <a:r>
            <a:rPr lang="en-US" sz="2000" kern="1200" dirty="0" err="1" smtClean="0"/>
            <a:t>Scikit</a:t>
          </a:r>
          <a:r>
            <a:rPr lang="en-US" sz="2000" kern="1200" dirty="0" smtClean="0"/>
            <a:t> Learn</a:t>
          </a:r>
          <a:endParaRPr lang="en-US" sz="2000" kern="1200" dirty="0"/>
        </a:p>
      </dsp:txBody>
      <dsp:txXfrm rot="10800000">
        <a:off x="1415706" y="3735883"/>
        <a:ext cx="4707519" cy="1960059"/>
      </dsp:txXfrm>
    </dsp:sp>
    <dsp:sp modelId="{368481C3-B235-404D-95EA-28F2C966B382}">
      <dsp:nvSpPr>
        <dsp:cNvPr id="0" name=""/>
        <dsp:cNvSpPr/>
      </dsp:nvSpPr>
      <dsp:spPr>
        <a:xfrm>
          <a:off x="624224" y="4059206"/>
          <a:ext cx="1313413" cy="13134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867602" y="1348"/>
          <a:ext cx="5139965" cy="173443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8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sz="24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metrics (accuracy, precision, recall, and F1 score). </a:t>
          </a:r>
          <a:endParaRPr lang="en-US" sz="2400" kern="1200" dirty="0"/>
        </a:p>
      </dsp:txBody>
      <dsp:txXfrm rot="10800000">
        <a:off x="1301211" y="1348"/>
        <a:ext cx="4706356" cy="1734435"/>
      </dsp:txXfrm>
    </dsp:sp>
    <dsp:sp modelId="{AADD5E5D-5FB1-4222-A983-1F432E91F1DE}">
      <dsp:nvSpPr>
        <dsp:cNvPr id="0" name=""/>
        <dsp:cNvSpPr/>
      </dsp:nvSpPr>
      <dsp:spPr>
        <a:xfrm>
          <a:off x="739881" y="414389"/>
          <a:ext cx="908352" cy="90835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859155" y="2006933"/>
          <a:ext cx="5151228" cy="151416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sz="20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sz="2000" kern="1200" dirty="0"/>
        </a:p>
      </dsp:txBody>
      <dsp:txXfrm rot="10800000">
        <a:off x="1237697" y="2006933"/>
        <a:ext cx="4772686" cy="1514168"/>
      </dsp:txXfrm>
    </dsp:sp>
    <dsp:sp modelId="{D0A777B7-B5CC-48BD-9992-C62D628382A0}">
      <dsp:nvSpPr>
        <dsp:cNvPr id="0" name=""/>
        <dsp:cNvSpPr/>
      </dsp:nvSpPr>
      <dsp:spPr>
        <a:xfrm>
          <a:off x="737066" y="2309841"/>
          <a:ext cx="908352" cy="90835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40C2F-6F12-43C3-AD7A-235C573BA743}">
      <dsp:nvSpPr>
        <dsp:cNvPr id="0" name=""/>
        <dsp:cNvSpPr/>
      </dsp:nvSpPr>
      <dsp:spPr>
        <a:xfrm rot="10800000">
          <a:off x="825671" y="3792252"/>
          <a:ext cx="5195874" cy="190398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8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5: Predictions</a:t>
          </a:r>
          <a:endParaRPr lang="en-US" sz="2300" b="1" kern="1200" dirty="0" smtClean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Prediction on unseen data and feature importance.  </a:t>
          </a:r>
          <a:endParaRPr lang="en-US" sz="2300" kern="1200" dirty="0"/>
        </a:p>
      </dsp:txBody>
      <dsp:txXfrm rot="10800000">
        <a:off x="1301668" y="3792252"/>
        <a:ext cx="4719877" cy="1903988"/>
      </dsp:txXfrm>
    </dsp:sp>
    <dsp:sp modelId="{711450CC-305A-4157-B319-9B844985BAFE}">
      <dsp:nvSpPr>
        <dsp:cNvPr id="0" name=""/>
        <dsp:cNvSpPr/>
      </dsp:nvSpPr>
      <dsp:spPr>
        <a:xfrm>
          <a:off x="725904" y="4290070"/>
          <a:ext cx="908352" cy="90835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E5A04-6DC8-4D07-BCA1-37FA557E548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AD535-B80B-4173-99E0-C6D46F31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5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2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4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0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17">
            <a:extLst>
              <a:ext uri="{FF2B5EF4-FFF2-40B4-BE49-F238E27FC236}">
                <a16:creationId xmlns:a16="http://schemas.microsoft.com/office/drawing/2014/main" id="{E6AEA378-5EEC-401D-8D4F-52E751C44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473" y="1998078"/>
            <a:ext cx="11010260" cy="953879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26E70BD-9B60-45EA-9F23-0FF42FA3C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1259" y="3429000"/>
            <a:ext cx="8008689" cy="482141"/>
          </a:xfrm>
        </p:spPr>
        <p:txBody>
          <a:bodyPr anchor="ctr">
            <a:noAutofit/>
          </a:bodyPr>
          <a:lstStyle>
            <a:lvl1pPr marL="0" indent="0" algn="ctr">
              <a:buNone/>
              <a:defRPr sz="3599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BF657-5265-4FF2-96BC-9F7EEA6E9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924" y="4388185"/>
            <a:ext cx="5021444" cy="482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904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5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6FFD-4359-4661-B9BE-5798EBDF65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9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5.png"/><Relationship Id="rId10" Type="http://schemas.openxmlformats.org/officeDocument/2006/relationships/image" Target="../media/image4.jpeg"/><Relationship Id="rId9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.png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110.sv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" y="914400"/>
            <a:ext cx="10988040" cy="3372803"/>
          </a:xfrm>
        </p:spPr>
        <p:txBody>
          <a:bodyPr>
            <a:noAutofit/>
          </a:bodyPr>
          <a:lstStyle/>
          <a:p>
            <a:r>
              <a:rPr lang="en-GB" sz="4400" b="1" dirty="0" smtClean="0"/>
              <a:t>Predictors </a:t>
            </a:r>
            <a:r>
              <a:rPr lang="en-GB" sz="4400" b="1" dirty="0"/>
              <a:t>of Incident and Persistent Internalizing Mental Disorders Among Ugandan Children and Adolescents Living With HIV: A Machine Learning </a:t>
            </a:r>
            <a:r>
              <a:rPr lang="en-GB" sz="4400" b="1" dirty="0" smtClean="0"/>
              <a:t>Approach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2178"/>
            <a:ext cx="9144000" cy="1655762"/>
          </a:xfrm>
        </p:spPr>
        <p:txBody>
          <a:bodyPr/>
          <a:lstStyle/>
          <a:p>
            <a:r>
              <a:rPr lang="en-US" b="1" dirty="0" smtClean="0"/>
              <a:t>Prepared By</a:t>
            </a:r>
          </a:p>
          <a:p>
            <a:r>
              <a:rPr lang="en-US" b="1" dirty="0" smtClean="0"/>
              <a:t>Isaac </a:t>
            </a:r>
            <a:r>
              <a:rPr lang="en-US" b="1" dirty="0" err="1"/>
              <a:t>Okello</a:t>
            </a:r>
            <a:r>
              <a:rPr lang="en-US" b="1" dirty="0"/>
              <a:t> </a:t>
            </a:r>
            <a:r>
              <a:rPr lang="en-US" b="1" dirty="0" err="1" smtClean="0"/>
              <a:t>Opio</a:t>
            </a:r>
            <a:endParaRPr lang="en-UG" b="1" dirty="0" smtClean="0"/>
          </a:p>
          <a:p>
            <a:r>
              <a:rPr lang="en-US" dirty="0" smtClean="0"/>
              <a:t>(PROGRESS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RESULTS/METHOD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6"/>
            <a:ext cx="4008120" cy="4906838"/>
          </a:xfrm>
        </p:spPr>
        <p:txBody>
          <a:bodyPr>
            <a:noAutofit/>
          </a:bodyPr>
          <a:lstStyle/>
          <a:p>
            <a:r>
              <a:rPr lang="en-US" b="1" dirty="0" smtClean="0"/>
              <a:t>Distribution </a:t>
            </a:r>
            <a:r>
              <a:rPr lang="en-US" b="1" dirty="0" smtClean="0"/>
              <a:t>of the data </a:t>
            </a:r>
          </a:p>
          <a:p>
            <a:pPr lvl="1"/>
            <a:r>
              <a:rPr lang="en-US" sz="2800" dirty="0" smtClean="0"/>
              <a:t>The numerical data were </a:t>
            </a:r>
            <a:r>
              <a:rPr lang="en-US" sz="2800" dirty="0" smtClean="0"/>
              <a:t>slightly</a:t>
            </a:r>
            <a:r>
              <a:rPr lang="en-US" sz="2800" dirty="0" smtClean="0"/>
              <a:t> </a:t>
            </a:r>
            <a:r>
              <a:rPr lang="en-US" sz="2800" dirty="0" smtClean="0"/>
              <a:t>skewed</a:t>
            </a:r>
            <a:r>
              <a:rPr lang="en-US" sz="2800" dirty="0" smtClean="0"/>
              <a:t>.</a:t>
            </a:r>
          </a:p>
          <a:p>
            <a:pPr lvl="1"/>
            <a:endParaRPr lang="en-US" sz="2800" dirty="0"/>
          </a:p>
          <a:p>
            <a:pPr marL="228600" lvl="1">
              <a:spcBef>
                <a:spcPts val="1000"/>
              </a:spcBef>
            </a:pPr>
            <a:r>
              <a:rPr lang="en-US" sz="2800" b="1" dirty="0" smtClean="0">
                <a:solidFill>
                  <a:prstClr val="black"/>
                </a:solidFill>
              </a:rPr>
              <a:t>Handling </a:t>
            </a:r>
            <a:r>
              <a:rPr lang="en-US" sz="2800" b="1" dirty="0">
                <a:solidFill>
                  <a:prstClr val="black"/>
                </a:solidFill>
              </a:rPr>
              <a:t>missing values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Categorical variables: </a:t>
            </a:r>
            <a:r>
              <a:rPr lang="en-US" sz="2800" b="1" dirty="0">
                <a:solidFill>
                  <a:prstClr val="black"/>
                </a:solidFill>
              </a:rPr>
              <a:t>Mode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Numerical variables: </a:t>
            </a:r>
            <a:r>
              <a:rPr lang="en-US" sz="2800" b="1" dirty="0">
                <a:solidFill>
                  <a:prstClr val="black"/>
                </a:solidFill>
              </a:rPr>
              <a:t>Mean 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55579" y="6228192"/>
            <a:ext cx="41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Plot for numerical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19" y="1690685"/>
            <a:ext cx="3413010" cy="2219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069" y="1690686"/>
            <a:ext cx="3425183" cy="2219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579" y="4002180"/>
            <a:ext cx="3281583" cy="21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FOR INCIDENT 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668780"/>
            <a:ext cx="4983480" cy="4463158"/>
          </a:xfrm>
        </p:spPr>
        <p:txBody>
          <a:bodyPr>
            <a:noAutofit/>
          </a:bodyPr>
          <a:lstStyle/>
          <a:p>
            <a:r>
              <a:rPr lang="en-US" b="1" dirty="0" smtClean="0"/>
              <a:t>Profile Report before imputations</a:t>
            </a:r>
            <a:endParaRPr lang="en-US" b="1" dirty="0"/>
          </a:p>
          <a:p>
            <a:pPr lvl="1"/>
            <a:r>
              <a:rPr lang="en-US" sz="2800" dirty="0" smtClean="0"/>
              <a:t>Missing cells = 698</a:t>
            </a:r>
          </a:p>
          <a:p>
            <a:pPr lvl="1"/>
            <a:r>
              <a:rPr lang="en-US" sz="2800" dirty="0" smtClean="0"/>
              <a:t>Missing </a:t>
            </a:r>
            <a:r>
              <a:rPr lang="en-US" sz="2800" dirty="0"/>
              <a:t>cells (%)	</a:t>
            </a:r>
            <a:r>
              <a:rPr lang="en-US" sz="2800" dirty="0" smtClean="0"/>
              <a:t>=  6.5%</a:t>
            </a:r>
          </a:p>
          <a:p>
            <a:r>
              <a:rPr lang="en-US" b="1" dirty="0"/>
              <a:t>Variable types</a:t>
            </a:r>
          </a:p>
          <a:p>
            <a:pPr lvl="1"/>
            <a:r>
              <a:rPr lang="en-US" sz="2800" dirty="0" smtClean="0"/>
              <a:t>Categorical</a:t>
            </a:r>
            <a:r>
              <a:rPr lang="en-US" sz="2800" dirty="0"/>
              <a:t> </a:t>
            </a:r>
            <a:r>
              <a:rPr lang="en-US" sz="2800" dirty="0" smtClean="0"/>
              <a:t>= 27</a:t>
            </a:r>
            <a:endParaRPr lang="en-US" sz="2800" dirty="0"/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</a:t>
            </a:r>
            <a:r>
              <a:rPr lang="en-US" sz="2800" dirty="0" smtClean="0"/>
              <a:t>3</a:t>
            </a:r>
            <a:endParaRPr lang="en-US" sz="2800" b="1" dirty="0" smtClean="0"/>
          </a:p>
          <a:p>
            <a:r>
              <a:rPr lang="en-US" b="1" dirty="0" smtClean="0"/>
              <a:t>Alerts (22)</a:t>
            </a:r>
            <a:endParaRPr lang="en-US" b="1" dirty="0"/>
          </a:p>
          <a:p>
            <a:pPr lvl="1"/>
            <a:r>
              <a:rPr lang="en-US" sz="2800" dirty="0"/>
              <a:t>Imbalanced data </a:t>
            </a:r>
          </a:p>
          <a:p>
            <a:pPr lvl="1"/>
            <a:r>
              <a:rPr lang="en-US" sz="2800" dirty="0" smtClean="0"/>
              <a:t>Missing </a:t>
            </a:r>
            <a:r>
              <a:rPr lang="en-US" sz="2800" dirty="0"/>
              <a:t>values </a:t>
            </a:r>
          </a:p>
          <a:p>
            <a:pPr lvl="1"/>
            <a:endParaRPr lang="en-US" sz="2800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332220" y="1866167"/>
            <a:ext cx="4678680" cy="406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332220" y="1766374"/>
            <a:ext cx="5417820" cy="4463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Profile Report after imputations</a:t>
            </a:r>
          </a:p>
          <a:p>
            <a:pPr lvl="1"/>
            <a:r>
              <a:rPr lang="en-US" sz="2800" dirty="0" smtClean="0"/>
              <a:t>Missing cells = 0</a:t>
            </a:r>
          </a:p>
          <a:p>
            <a:pPr lvl="1"/>
            <a:r>
              <a:rPr lang="en-US" sz="2800" dirty="0" smtClean="0"/>
              <a:t>Missing cells (%)	=  0%</a:t>
            </a:r>
          </a:p>
          <a:p>
            <a:r>
              <a:rPr lang="en-US" b="1" dirty="0" smtClean="0"/>
              <a:t>Variable types</a:t>
            </a:r>
          </a:p>
          <a:p>
            <a:pPr lvl="1"/>
            <a:r>
              <a:rPr lang="en-US" sz="2800" dirty="0" smtClean="0"/>
              <a:t>Categorical = 26</a:t>
            </a:r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3</a:t>
            </a:r>
            <a:endParaRPr lang="en-US" sz="2800" b="1" dirty="0" smtClean="0"/>
          </a:p>
          <a:p>
            <a:r>
              <a:rPr lang="en-US" b="1" dirty="0" smtClean="0"/>
              <a:t>Alerts (12)</a:t>
            </a:r>
          </a:p>
          <a:p>
            <a:pPr lvl="1"/>
            <a:r>
              <a:rPr lang="en-US" sz="2800" dirty="0" smtClean="0"/>
              <a:t>Imbalanced data </a:t>
            </a:r>
          </a:p>
          <a:p>
            <a:pPr lvl="1"/>
            <a:r>
              <a:rPr lang="en-US" sz="2800" dirty="0" smtClean="0"/>
              <a:t>High correlation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3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TRANSFORMATIONS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10468927" cy="9175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Label encoding (</a:t>
            </a:r>
            <a:r>
              <a:rPr lang="en-US" b="1" dirty="0" err="1" smtClean="0"/>
              <a:t>LabelEncoder</a:t>
            </a:r>
            <a:r>
              <a:rPr lang="en-US" b="1" dirty="0" smtClean="0"/>
              <a:t>) </a:t>
            </a:r>
            <a:r>
              <a:rPr lang="en-US" dirty="0" smtClean="0"/>
              <a:t>categorical variables </a:t>
            </a:r>
          </a:p>
          <a:p>
            <a:r>
              <a:rPr lang="en-US" b="1" dirty="0" smtClean="0"/>
              <a:t>Scaling (</a:t>
            </a:r>
            <a:r>
              <a:rPr lang="en-US" b="1" dirty="0" err="1" smtClean="0"/>
              <a:t>MinMaxScaler</a:t>
            </a:r>
            <a:r>
              <a:rPr lang="en-US" b="1" dirty="0" smtClean="0"/>
              <a:t>) </a:t>
            </a:r>
            <a:r>
              <a:rPr lang="en-US" dirty="0" smtClean="0"/>
              <a:t>of numerical data to limit outliers 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418624" y="6308725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Before scaling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75219" y="6285547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After scaling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" y="3198812"/>
            <a:ext cx="4751872" cy="2744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5147"/>
            <a:ext cx="4948653" cy="28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66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6496" y="1737522"/>
            <a:ext cx="10515600" cy="6764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</a:t>
            </a:r>
            <a:r>
              <a:rPr lang="en-US" dirty="0"/>
              <a:t>was </a:t>
            </a:r>
            <a:r>
              <a:rPr lang="en-US" b="1" dirty="0"/>
              <a:t>Logistic </a:t>
            </a:r>
            <a:r>
              <a:rPr lang="en-US" b="1" dirty="0" smtClean="0"/>
              <a:t>Regression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B050"/>
                </a:solidFill>
              </a:rPr>
              <a:t>(66.5%)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33334"/>
              </p:ext>
            </p:extLst>
          </p:nvPr>
        </p:nvGraphicFramePr>
        <p:xfrm>
          <a:off x="1166494" y="2514277"/>
          <a:ext cx="10191316" cy="380893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62409">
                  <a:extLst>
                    <a:ext uri="{9D8B030D-6E8A-4147-A177-3AD203B41FA5}">
                      <a16:colId xmlns:a16="http://schemas.microsoft.com/office/drawing/2014/main" val="1393107215"/>
                    </a:ext>
                  </a:extLst>
                </a:gridCol>
                <a:gridCol w="1685084">
                  <a:extLst>
                    <a:ext uri="{9D8B030D-6E8A-4147-A177-3AD203B41FA5}">
                      <a16:colId xmlns:a16="http://schemas.microsoft.com/office/drawing/2014/main" val="386425892"/>
                    </a:ext>
                  </a:extLst>
                </a:gridCol>
                <a:gridCol w="1251777">
                  <a:extLst>
                    <a:ext uri="{9D8B030D-6E8A-4147-A177-3AD203B41FA5}">
                      <a16:colId xmlns:a16="http://schemas.microsoft.com/office/drawing/2014/main" val="4119150000"/>
                    </a:ext>
                  </a:extLst>
                </a:gridCol>
                <a:gridCol w="1348068">
                  <a:extLst>
                    <a:ext uri="{9D8B030D-6E8A-4147-A177-3AD203B41FA5}">
                      <a16:colId xmlns:a16="http://schemas.microsoft.com/office/drawing/2014/main" val="3313111132"/>
                    </a:ext>
                  </a:extLst>
                </a:gridCol>
                <a:gridCol w="1564721">
                  <a:extLst>
                    <a:ext uri="{9D8B030D-6E8A-4147-A177-3AD203B41FA5}">
                      <a16:colId xmlns:a16="http://schemas.microsoft.com/office/drawing/2014/main" val="1497415960"/>
                    </a:ext>
                  </a:extLst>
                </a:gridCol>
                <a:gridCol w="1079257">
                  <a:extLst>
                    <a:ext uri="{9D8B030D-6E8A-4147-A177-3AD203B41FA5}">
                      <a16:colId xmlns:a16="http://schemas.microsoft.com/office/drawing/2014/main" val="3926368717"/>
                    </a:ext>
                  </a:extLst>
                </a:gridCol>
              </a:tblGrid>
              <a:tr h="565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420484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Logistic Regression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0.665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37011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 Naive Bayes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0.616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0.618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538310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K-Nearest Neighbors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960261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 Tree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810030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 Vector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144879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722611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 Boosting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0102793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96601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Linear Discriminant Analysis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0.693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09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5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3653119" cy="1841493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</a:t>
            </a:r>
            <a:r>
              <a:rPr lang="en-US" dirty="0" smtClean="0"/>
              <a:t> (F1 Score= 80.96%, Accuracy =70.03%)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19" y="1419726"/>
            <a:ext cx="6913281" cy="4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57.37%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53.40%</a:t>
            </a:r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</a:t>
            </a:r>
            <a:r>
              <a:rPr lang="en-US" dirty="0" smtClean="0"/>
              <a:t>moderate </a:t>
            </a:r>
            <a:r>
              <a:rPr lang="en-US" dirty="0" smtClean="0"/>
              <a:t>performance. </a:t>
            </a:r>
          </a:p>
          <a:p>
            <a:r>
              <a:rPr lang="en-US" b="1" i="1" dirty="0" smtClean="0"/>
              <a:t>Concern: </a:t>
            </a:r>
            <a:r>
              <a:rPr lang="en-US" i="1" dirty="0" smtClean="0"/>
              <a:t>Data Quality, Data Pre-processing, and Feature selections? </a:t>
            </a:r>
            <a:endParaRPr lang="en-US" i="1" dirty="0" smtClean="0"/>
          </a:p>
          <a:p>
            <a:r>
              <a:rPr lang="en-US" b="1" i="1" dirty="0" smtClean="0"/>
              <a:t>Solution: </a:t>
            </a:r>
            <a:r>
              <a:rPr lang="en-US" i="1" dirty="0" smtClean="0"/>
              <a:t>Need for </a:t>
            </a:r>
            <a:r>
              <a:rPr lang="en-US" i="1" dirty="0" smtClean="0"/>
              <a:t>a larger sample size. 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14" y="1998662"/>
            <a:ext cx="5329244" cy="45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371" y="1472974"/>
            <a:ext cx="6226629" cy="28609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43" y="1712686"/>
            <a:ext cx="49929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Note: </a:t>
            </a:r>
            <a:r>
              <a:rPr lang="en-US" sz="2800" dirty="0" smtClean="0"/>
              <a:t>The </a:t>
            </a:r>
            <a:r>
              <a:rPr lang="en-US" sz="2800" dirty="0" err="1"/>
              <a:t>SHAP</a:t>
            </a:r>
            <a:r>
              <a:rPr lang="en-US" sz="2800" dirty="0"/>
              <a:t> </a:t>
            </a:r>
            <a:r>
              <a:rPr lang="en-US" sz="2800" dirty="0" smtClean="0"/>
              <a:t>plot </a:t>
            </a:r>
            <a:r>
              <a:rPr lang="en-US" sz="2800" dirty="0"/>
              <a:t>is </a:t>
            </a:r>
            <a:r>
              <a:rPr lang="en-US" sz="2800" dirty="0" smtClean="0"/>
              <a:t>a </a:t>
            </a:r>
            <a:r>
              <a:rPr lang="en-US" sz="2800" dirty="0"/>
              <a:t>tool for understanding the contribution of individual features to a specific prediction. 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Conclusion: </a:t>
            </a:r>
            <a:r>
              <a:rPr lang="en-US" sz="2800" dirty="0" smtClean="0"/>
              <a:t>the most important Psychosocial predictors of Incident IMD are; </a:t>
            </a:r>
            <a:r>
              <a:rPr lang="en-US" sz="2800" b="1" dirty="0" smtClean="0"/>
              <a:t>Stress</a:t>
            </a:r>
            <a:r>
              <a:rPr lang="en-US" sz="2800" b="1" dirty="0"/>
              <a:t> </a:t>
            </a:r>
            <a:r>
              <a:rPr lang="en-US" sz="2800" b="1" dirty="0" smtClean="0"/>
              <a:t>and SES 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97639"/>
              </p:ext>
            </p:extLst>
          </p:nvPr>
        </p:nvGraphicFramePr>
        <p:xfrm>
          <a:off x="5646057" y="4405009"/>
          <a:ext cx="6226628" cy="1779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1972">
                  <a:extLst>
                    <a:ext uri="{9D8B030D-6E8A-4147-A177-3AD203B41FA5}">
                      <a16:colId xmlns:a16="http://schemas.microsoft.com/office/drawing/2014/main" val="432513955"/>
                    </a:ext>
                  </a:extLst>
                </a:gridCol>
                <a:gridCol w="898321">
                  <a:extLst>
                    <a:ext uri="{9D8B030D-6E8A-4147-A177-3AD203B41FA5}">
                      <a16:colId xmlns:a16="http://schemas.microsoft.com/office/drawing/2014/main" val="1150145926"/>
                    </a:ext>
                  </a:extLst>
                </a:gridCol>
                <a:gridCol w="1503572">
                  <a:extLst>
                    <a:ext uri="{9D8B030D-6E8A-4147-A177-3AD203B41FA5}">
                      <a16:colId xmlns:a16="http://schemas.microsoft.com/office/drawing/2014/main" val="3054983239"/>
                    </a:ext>
                  </a:extLst>
                </a:gridCol>
                <a:gridCol w="1056644">
                  <a:extLst>
                    <a:ext uri="{9D8B030D-6E8A-4147-A177-3AD203B41FA5}">
                      <a16:colId xmlns:a16="http://schemas.microsoft.com/office/drawing/2014/main" val="3267896981"/>
                    </a:ext>
                  </a:extLst>
                </a:gridCol>
                <a:gridCol w="1006119">
                  <a:extLst>
                    <a:ext uri="{9D8B030D-6E8A-4147-A177-3AD203B41FA5}">
                      <a16:colId xmlns:a16="http://schemas.microsoft.com/office/drawing/2014/main" val="2337768370"/>
                    </a:ext>
                  </a:extLst>
                </a:gridCol>
              </a:tblGrid>
              <a:tr h="44085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STATA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Machine Learning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Agreement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5389527"/>
                  </a:ext>
                </a:extLst>
              </a:tr>
              <a:tr h="4408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Variable/Feature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 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Feature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Importance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6473346"/>
                  </a:ext>
                </a:extLst>
              </a:tr>
              <a:tr h="215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3884"/>
                  </a:ext>
                </a:extLst>
              </a:tr>
              <a:tr h="4408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Socioeconomic status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Socioeconomic status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4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46057" y="6259444"/>
            <a:ext cx="622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Table: The performance of Machine Learning Model Vs STATA Software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591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BIOLOGICAL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198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6496" y="1737522"/>
            <a:ext cx="10515600" cy="6764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</a:t>
            </a:r>
            <a:r>
              <a:rPr lang="en-US" dirty="0"/>
              <a:t>was </a:t>
            </a:r>
            <a:r>
              <a:rPr lang="en-US" b="1" dirty="0" err="1"/>
              <a:t>KNeighbors</a:t>
            </a:r>
            <a:r>
              <a:rPr lang="en-US" b="1" dirty="0"/>
              <a:t> Classifier </a:t>
            </a:r>
            <a:r>
              <a:rPr lang="en-US" b="1" dirty="0" smtClean="0">
                <a:solidFill>
                  <a:srgbClr val="00B050"/>
                </a:solidFill>
              </a:rPr>
              <a:t>(63.5%)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90916"/>
              </p:ext>
            </p:extLst>
          </p:nvPr>
        </p:nvGraphicFramePr>
        <p:xfrm>
          <a:off x="1166497" y="2646942"/>
          <a:ext cx="10515599" cy="371205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77801">
                  <a:extLst>
                    <a:ext uri="{9D8B030D-6E8A-4147-A177-3AD203B41FA5}">
                      <a16:colId xmlns:a16="http://schemas.microsoft.com/office/drawing/2014/main" val="2883224038"/>
                    </a:ext>
                  </a:extLst>
                </a:gridCol>
                <a:gridCol w="1320385">
                  <a:extLst>
                    <a:ext uri="{9D8B030D-6E8A-4147-A177-3AD203B41FA5}">
                      <a16:colId xmlns:a16="http://schemas.microsoft.com/office/drawing/2014/main" val="119883977"/>
                    </a:ext>
                  </a:extLst>
                </a:gridCol>
                <a:gridCol w="1477905">
                  <a:extLst>
                    <a:ext uri="{9D8B030D-6E8A-4147-A177-3AD203B41FA5}">
                      <a16:colId xmlns:a16="http://schemas.microsoft.com/office/drawing/2014/main" val="3796730925"/>
                    </a:ext>
                  </a:extLst>
                </a:gridCol>
                <a:gridCol w="1320385">
                  <a:extLst>
                    <a:ext uri="{9D8B030D-6E8A-4147-A177-3AD203B41FA5}">
                      <a16:colId xmlns:a16="http://schemas.microsoft.com/office/drawing/2014/main" val="3585552819"/>
                    </a:ext>
                  </a:extLst>
                </a:gridCol>
                <a:gridCol w="1477905">
                  <a:extLst>
                    <a:ext uri="{9D8B030D-6E8A-4147-A177-3AD203B41FA5}">
                      <a16:colId xmlns:a16="http://schemas.microsoft.com/office/drawing/2014/main" val="180376447"/>
                    </a:ext>
                  </a:extLst>
                </a:gridCol>
                <a:gridCol w="1641218">
                  <a:extLst>
                    <a:ext uri="{9D8B030D-6E8A-4147-A177-3AD203B41FA5}">
                      <a16:colId xmlns:a16="http://schemas.microsoft.com/office/drawing/2014/main" val="1931877960"/>
                    </a:ext>
                  </a:extLst>
                </a:gridCol>
              </a:tblGrid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F1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2108050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KNeighbors</a:t>
                      </a:r>
                      <a:r>
                        <a:rPr lang="en-US" sz="2000" dirty="0">
                          <a:effectLst/>
                        </a:rPr>
                        <a:t>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0.641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0.667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0.667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0.578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555483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 Tree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5199486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Random Forest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0.681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0.694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0.597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12703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 Boosting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05446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241664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 Discriminant 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8577496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Logistic Regression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1119582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9325359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305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6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1104661" y="-90716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6074211" y="524635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b="1" dirty="0" smtClean="0">
                <a:solidFill>
                  <a:schemeClr val="bg1"/>
                </a:solidFill>
              </a:rPr>
              <a:t>CONCEPT OF THE STUDY</a:t>
            </a:r>
            <a:endParaRPr lang="en-GB" sz="2999" b="1" dirty="0">
              <a:solidFill>
                <a:schemeClr val="bg1"/>
              </a:solidFill>
            </a:endParaRPr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5A56C65B-97BF-385A-131D-5B1BFE0E44FF}"/>
              </a:ext>
            </a:extLst>
          </p:cNvPr>
          <p:cNvSpPr/>
          <p:nvPr/>
        </p:nvSpPr>
        <p:spPr>
          <a:xfrm rot="12995570" flipH="1">
            <a:off x="4129282" y="-7116474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sp>
        <p:nvSpPr>
          <p:cNvPr id="34" name="Flowchart: Terminator 100">
            <a:extLst>
              <a:ext uri="{FF2B5EF4-FFF2-40B4-BE49-F238E27FC236}">
                <a16:creationId xmlns:a16="http://schemas.microsoft.com/office/drawing/2014/main" id="{97EF37F5-F2AD-DD46-FFE0-A771AB0644BB}"/>
              </a:ext>
            </a:extLst>
          </p:cNvPr>
          <p:cNvSpPr/>
          <p:nvPr/>
        </p:nvSpPr>
        <p:spPr>
          <a:xfrm>
            <a:off x="5075533" y="858935"/>
            <a:ext cx="1851959" cy="982672"/>
          </a:xfrm>
          <a:prstGeom prst="flowChartTerminator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CHAKA study</a:t>
            </a:r>
          </a:p>
          <a:p>
            <a:pPr algn="ctr"/>
            <a:r>
              <a:rPr lang="en-GB" sz="1600" b="1" dirty="0"/>
              <a:t>368 cases vs 368 controls</a:t>
            </a:r>
            <a:endParaRPr lang="en-GB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B1BBA6-BDEA-DAA1-0A8F-DF3FA898F4C5}"/>
              </a:ext>
            </a:extLst>
          </p:cNvPr>
          <p:cNvCxnSpPr>
            <a:cxnSpLocks/>
          </p:cNvCxnSpPr>
          <p:nvPr/>
        </p:nvCxnSpPr>
        <p:spPr>
          <a:xfrm>
            <a:off x="6020410" y="1917197"/>
            <a:ext cx="0" cy="642516"/>
          </a:xfrm>
          <a:prstGeom prst="straightConnector1">
            <a:avLst/>
          </a:prstGeom>
          <a:ln w="50800">
            <a:headEnd type="oval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2C503B23-2EA1-23D6-4E1F-E9B2C5B8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0" y="654990"/>
            <a:ext cx="907082" cy="83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0" descr="Dickens H. Akena | CHILD Global Research Fellowship | Washington University  in St. Louis">
            <a:extLst>
              <a:ext uri="{FF2B5EF4-FFF2-40B4-BE49-F238E27FC236}">
                <a16:creationId xmlns:a16="http://schemas.microsoft.com/office/drawing/2014/main" id="{EC4F5FE4-457E-D9DC-9F9E-AF4C9F12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345" y="669483"/>
            <a:ext cx="857138" cy="8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C0A62B-D71D-9974-0550-D57BE7A830B5}"/>
              </a:ext>
            </a:extLst>
          </p:cNvPr>
          <p:cNvSpPr txBox="1"/>
          <p:nvPr/>
        </p:nvSpPr>
        <p:spPr>
          <a:xfrm>
            <a:off x="10501680" y="1440185"/>
            <a:ext cx="134453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Dr Dickens Akena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9634732" y="1631177"/>
            <a:ext cx="130850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Prof. E. Kinyanda</a:t>
            </a:r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0DC90D92-A2F2-735B-18EF-C8AF880EA975}"/>
              </a:ext>
            </a:extLst>
          </p:cNvPr>
          <p:cNvSpPr/>
          <p:nvPr/>
        </p:nvSpPr>
        <p:spPr>
          <a:xfrm>
            <a:off x="4017271" y="5394344"/>
            <a:ext cx="4961350" cy="1322828"/>
          </a:xfrm>
          <a:prstGeom prst="roundRect">
            <a:avLst/>
          </a:prstGeom>
          <a:solidFill>
            <a:srgbClr val="19FFFF">
              <a:alpha val="66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Emotional disorders outcomes at 12 </a:t>
            </a:r>
            <a:r>
              <a:rPr lang="en-US" b="1" dirty="0" smtClean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months</a:t>
            </a: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7D1E209-F112-AC7C-46B4-40F7A532277C}"/>
              </a:ext>
            </a:extLst>
          </p:cNvPr>
          <p:cNvSpPr/>
          <p:nvPr/>
        </p:nvSpPr>
        <p:spPr>
          <a:xfrm>
            <a:off x="5718049" y="4903008"/>
            <a:ext cx="831492" cy="151180"/>
          </a:xfrm>
          <a:prstGeom prst="rightArrow">
            <a:avLst/>
          </a:prstGeom>
          <a:gradFill flip="none" rotWithShape="1">
            <a:gsLst>
              <a:gs pos="0">
                <a:srgbClr val="FF13FF"/>
              </a:gs>
              <a:gs pos="100000">
                <a:srgbClr val="760B8B"/>
              </a:gs>
            </a:gsLst>
            <a:lin ang="10800000" scaled="1"/>
            <a:tileRect/>
          </a:gra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60E73465-E688-39FE-1D0B-85082E7729F8}"/>
              </a:ext>
            </a:extLst>
          </p:cNvPr>
          <p:cNvSpPr/>
          <p:nvPr/>
        </p:nvSpPr>
        <p:spPr>
          <a:xfrm>
            <a:off x="1938541" y="2559713"/>
            <a:ext cx="8503893" cy="1965344"/>
          </a:xfrm>
          <a:prstGeom prst="round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7" name="Rectangle: Rounded Corners 6">
            <a:extLst>
              <a:ext uri="{FF2B5EF4-FFF2-40B4-BE49-F238E27FC236}">
                <a16:creationId xmlns:a16="http://schemas.microsoft.com/office/drawing/2014/main" id="{6235B1FD-C20F-9E7D-489F-D099C4214FEA}"/>
              </a:ext>
            </a:extLst>
          </p:cNvPr>
          <p:cNvSpPr/>
          <p:nvPr/>
        </p:nvSpPr>
        <p:spPr>
          <a:xfrm>
            <a:off x="7796779" y="2937664"/>
            <a:ext cx="2532270" cy="132282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Psychosocial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-Stress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-Social support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-Sociodemographic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9" name="Rectangle: Rounded Corners 6">
            <a:extLst>
              <a:ext uri="{FF2B5EF4-FFF2-40B4-BE49-F238E27FC236}">
                <a16:creationId xmlns:a16="http://schemas.microsoft.com/office/drawing/2014/main" id="{6C4A17C2-20F2-C49A-A7B3-7D5BEBBB6449}"/>
              </a:ext>
            </a:extLst>
          </p:cNvPr>
          <p:cNvSpPr/>
          <p:nvPr/>
        </p:nvSpPr>
        <p:spPr>
          <a:xfrm>
            <a:off x="4621992" y="2748689"/>
            <a:ext cx="3023606" cy="1587393"/>
          </a:xfrm>
          <a:prstGeom prst="round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Biological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-Telomere length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-CD4 count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-HIV viral load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-WHO HIV clinical stage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3E1F8CB5-782F-15D1-4A21-108AE7D44A06}"/>
              </a:ext>
            </a:extLst>
          </p:cNvPr>
          <p:cNvSpPr/>
          <p:nvPr/>
        </p:nvSpPr>
        <p:spPr>
          <a:xfrm>
            <a:off x="2051927" y="2748689"/>
            <a:ext cx="2418885" cy="162518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Genetic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SLC6A4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TPH2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FKBP5</a:t>
            </a:r>
          </a:p>
          <a:p>
            <a:pPr algn="ctr" defTabSz="914217">
              <a:defRPr/>
            </a:pP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-NR3C1</a:t>
            </a: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1" name="Google Shape;1541;p45">
            <a:extLst>
              <a:ext uri="{FF2B5EF4-FFF2-40B4-BE49-F238E27FC236}">
                <a16:creationId xmlns:a16="http://schemas.microsoft.com/office/drawing/2014/main" id="{3E287F29-75F1-DF3C-89EB-B500790CA18F}"/>
              </a:ext>
            </a:extLst>
          </p:cNvPr>
          <p:cNvSpPr/>
          <p:nvPr/>
        </p:nvSpPr>
        <p:spPr>
          <a:xfrm>
            <a:off x="6020410" y="4638443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00B05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PREDICTION: MACHINE LEARNING </a:t>
            </a:r>
          </a:p>
        </p:txBody>
      </p:sp>
      <p:sp>
        <p:nvSpPr>
          <p:cNvPr id="52" name="Google Shape;1541;p45">
            <a:extLst>
              <a:ext uri="{FF2B5EF4-FFF2-40B4-BE49-F238E27FC236}">
                <a16:creationId xmlns:a16="http://schemas.microsoft.com/office/drawing/2014/main" id="{87C094F9-672A-5148-2C6D-AB7CF66BFFC0}"/>
              </a:ext>
            </a:extLst>
          </p:cNvPr>
          <p:cNvSpPr/>
          <p:nvPr/>
        </p:nvSpPr>
        <p:spPr>
          <a:xfrm>
            <a:off x="6511746" y="2068377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VULNERABILITY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68426" y="6360074"/>
            <a:ext cx="22055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Own source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04D2DC5-4976-61B5-D7DF-DE110D74F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8646" y="658566"/>
            <a:ext cx="729194" cy="9373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8569195" y="1608673"/>
            <a:ext cx="122059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Jjingo</a:t>
            </a:r>
            <a:r>
              <a:rPr lang="en-US" sz="1250" b="1" dirty="0"/>
              <a:t> </a:t>
            </a:r>
            <a:r>
              <a:rPr lang="en-US" sz="1250" b="1" dirty="0" err="1"/>
              <a:t>Daudi</a:t>
            </a:r>
            <a:endParaRPr lang="en-UG" sz="12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3791" y="672998"/>
            <a:ext cx="935066" cy="93506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7415971" y="1622340"/>
            <a:ext cx="131946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Kalungi</a:t>
            </a:r>
            <a:r>
              <a:rPr lang="en-US" sz="1250" b="1" dirty="0"/>
              <a:t> Allan </a:t>
            </a:r>
            <a:endParaRPr lang="en-UG" sz="1250" b="1" dirty="0"/>
          </a:p>
        </p:txBody>
      </p:sp>
    </p:spTree>
    <p:extLst>
      <p:ext uri="{BB962C8B-B14F-4D97-AF65-F5344CB8AC3E}">
        <p14:creationId xmlns:p14="http://schemas.microsoft.com/office/powerpoint/2010/main" val="18124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43" grpId="0" animBg="1"/>
      <p:bldP spid="20" grpId="0" animBg="1"/>
      <p:bldP spid="47" grpId="0" animBg="1"/>
      <p:bldP spid="49" grpId="0" animBg="1"/>
      <p:bldP spid="50" grpId="0" animBg="1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3653119" cy="1841493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Support Vector Classifier</a:t>
            </a:r>
            <a:r>
              <a:rPr lang="en-US" dirty="0" smtClean="0"/>
              <a:t> (F1 Score= 80.53%, Accuracy =69.09%)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43" y="1663040"/>
            <a:ext cx="5556858" cy="44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Support Vector </a:t>
            </a:r>
            <a:r>
              <a:rPr lang="en-US" b="1" dirty="0" smtClean="0">
                <a:solidFill>
                  <a:srgbClr val="00B050"/>
                </a:solidFill>
              </a:rPr>
              <a:t>Classifier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55.41%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45.73%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55</a:t>
            </a:r>
            <a:r>
              <a:rPr lang="en-US" sz="2800" dirty="0" smtClean="0"/>
              <a:t>.41%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46.97%</a:t>
            </a:r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</a:t>
            </a:r>
            <a:r>
              <a:rPr lang="en-US" dirty="0" smtClean="0"/>
              <a:t>moderate </a:t>
            </a:r>
            <a:r>
              <a:rPr lang="en-US" dirty="0" smtClean="0"/>
              <a:t>performance. </a:t>
            </a:r>
          </a:p>
          <a:p>
            <a:r>
              <a:rPr lang="en-US" b="1" i="1" dirty="0" smtClean="0"/>
              <a:t>Concern: </a:t>
            </a:r>
            <a:r>
              <a:rPr lang="en-US" i="1" dirty="0" smtClean="0"/>
              <a:t>Data Quality, Data Pre-processing, and Feature selections? </a:t>
            </a:r>
            <a:endParaRPr lang="en-US" i="1" dirty="0" smtClean="0"/>
          </a:p>
          <a:p>
            <a:r>
              <a:rPr lang="en-US" b="1" i="1" dirty="0" smtClean="0"/>
              <a:t>Solution: </a:t>
            </a:r>
            <a:r>
              <a:rPr lang="en-US" i="1" dirty="0" smtClean="0"/>
              <a:t>Need for </a:t>
            </a:r>
            <a:r>
              <a:rPr lang="en-US" i="1" dirty="0" smtClean="0"/>
              <a:t>a larger sample size. </a:t>
            </a:r>
            <a:endParaRPr lang="en-US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0" y="1514225"/>
            <a:ext cx="4970970" cy="42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142" y="1712687"/>
            <a:ext cx="1098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N/A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17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GENETIC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72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6496" y="1737522"/>
            <a:ext cx="10515600" cy="6764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</a:t>
            </a:r>
            <a:r>
              <a:rPr lang="en-US" dirty="0"/>
              <a:t>was </a:t>
            </a:r>
            <a:r>
              <a:rPr lang="en-US" b="1" dirty="0" err="1"/>
              <a:t>KNeighbors</a:t>
            </a:r>
            <a:r>
              <a:rPr lang="en-US" b="1" dirty="0"/>
              <a:t> Classifier </a:t>
            </a:r>
            <a:r>
              <a:rPr lang="en-US" b="1" dirty="0" smtClean="0">
                <a:solidFill>
                  <a:srgbClr val="00B050"/>
                </a:solidFill>
              </a:rPr>
              <a:t>(63.5%)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26612"/>
              </p:ext>
            </p:extLst>
          </p:nvPr>
        </p:nvGraphicFramePr>
        <p:xfrm>
          <a:off x="1166489" y="2476495"/>
          <a:ext cx="10187310" cy="393962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024511">
                  <a:extLst>
                    <a:ext uri="{9D8B030D-6E8A-4147-A177-3AD203B41FA5}">
                      <a16:colId xmlns:a16="http://schemas.microsoft.com/office/drawing/2014/main" val="34349373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923942246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4289471006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93827752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312946129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2880458224"/>
                    </a:ext>
                  </a:extLst>
                </a:gridCol>
              </a:tblGrid>
              <a:tr h="206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F1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Precision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Recall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642523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0.598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0.591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87800"/>
                  </a:ext>
                </a:extLst>
              </a:tr>
              <a:tr h="206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362305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KNeighborsClassifier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873979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GradientBoostingClassifier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920948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LinearDiscriminantAnalysis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1517761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LogisticRegression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6566018"/>
                  </a:ext>
                </a:extLst>
              </a:tr>
              <a:tr h="206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0.429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647470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RandomForestClassifier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0.505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0.472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572884"/>
                  </a:ext>
                </a:extLst>
              </a:tr>
              <a:tr h="4230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DecisionTreeClassifier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0.470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32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3653119" cy="1841493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(F1 Score= 80.49%, Accuracy =67.36%)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03" y="1690688"/>
            <a:ext cx="5555541" cy="44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36.98</a:t>
            </a:r>
            <a:r>
              <a:rPr lang="en-US" sz="2800" dirty="0" smtClean="0"/>
              <a:t>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45.99</a:t>
            </a:r>
            <a:r>
              <a:rPr lang="en-US" sz="2800" dirty="0" smtClean="0"/>
              <a:t>%</a:t>
            </a:r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</a:t>
            </a:r>
            <a:r>
              <a:rPr lang="en-US" dirty="0" smtClean="0"/>
              <a:t>moderate </a:t>
            </a:r>
            <a:r>
              <a:rPr lang="en-US" dirty="0" smtClean="0"/>
              <a:t>performance. </a:t>
            </a:r>
          </a:p>
          <a:p>
            <a:r>
              <a:rPr lang="en-US" b="1" i="1" dirty="0" smtClean="0"/>
              <a:t>Concern: </a:t>
            </a:r>
            <a:r>
              <a:rPr lang="en-US" i="1" dirty="0" smtClean="0"/>
              <a:t>Data Quality, Data Pre-processing, and Feature selections? </a:t>
            </a:r>
            <a:endParaRPr lang="en-US" i="1" dirty="0" smtClean="0"/>
          </a:p>
          <a:p>
            <a:r>
              <a:rPr lang="en-US" b="1" i="1" dirty="0" smtClean="0"/>
              <a:t>Solution: </a:t>
            </a:r>
            <a:r>
              <a:rPr lang="en-US" i="1" dirty="0" smtClean="0"/>
              <a:t>Need for </a:t>
            </a:r>
            <a:r>
              <a:rPr lang="en-US" i="1" dirty="0" smtClean="0"/>
              <a:t>a larger sample size. </a:t>
            </a:r>
            <a:endParaRPr lang="en-US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0" y="1514225"/>
            <a:ext cx="4970970" cy="42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142" y="1712686"/>
            <a:ext cx="43533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800" b="1" dirty="0" smtClean="0"/>
              <a:t>Conclusion: </a:t>
            </a:r>
            <a:r>
              <a:rPr lang="en-US" sz="2800" dirty="0" smtClean="0"/>
              <a:t>The most important genetic predictors of Incident IMD are: </a:t>
            </a:r>
            <a:r>
              <a:rPr lang="en-US" sz="2800" b="1" i="1" dirty="0" smtClean="0"/>
              <a:t>rs35531</a:t>
            </a:r>
            <a:endParaRPr lang="en-US" sz="2800" i="1" dirty="0"/>
          </a:p>
          <a:p>
            <a:pPr fontAlgn="t"/>
            <a:r>
              <a:rPr lang="en-US" sz="2800" b="1" i="1" dirty="0" smtClean="0"/>
              <a:t>Rs1360780, and HTTLPRrs35531 polymorphisms </a:t>
            </a:r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1479024"/>
            <a:ext cx="5511800" cy="277473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63596"/>
              </p:ext>
            </p:extLst>
          </p:nvPr>
        </p:nvGraphicFramePr>
        <p:xfrm>
          <a:off x="5006521" y="4351428"/>
          <a:ext cx="6845299" cy="174706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88995">
                  <a:extLst>
                    <a:ext uri="{9D8B030D-6E8A-4147-A177-3AD203B41FA5}">
                      <a16:colId xmlns:a16="http://schemas.microsoft.com/office/drawing/2014/main" val="3041748372"/>
                    </a:ext>
                  </a:extLst>
                </a:gridCol>
                <a:gridCol w="1261119">
                  <a:extLst>
                    <a:ext uri="{9D8B030D-6E8A-4147-A177-3AD203B41FA5}">
                      <a16:colId xmlns:a16="http://schemas.microsoft.com/office/drawing/2014/main" val="2544749238"/>
                    </a:ext>
                  </a:extLst>
                </a:gridCol>
                <a:gridCol w="1525888">
                  <a:extLst>
                    <a:ext uri="{9D8B030D-6E8A-4147-A177-3AD203B41FA5}">
                      <a16:colId xmlns:a16="http://schemas.microsoft.com/office/drawing/2014/main" val="65669601"/>
                    </a:ext>
                  </a:extLst>
                </a:gridCol>
                <a:gridCol w="1215946">
                  <a:extLst>
                    <a:ext uri="{9D8B030D-6E8A-4147-A177-3AD203B41FA5}">
                      <a16:colId xmlns:a16="http://schemas.microsoft.com/office/drawing/2014/main" val="1374658199"/>
                    </a:ext>
                  </a:extLst>
                </a:gridCol>
                <a:gridCol w="1053351">
                  <a:extLst>
                    <a:ext uri="{9D8B030D-6E8A-4147-A177-3AD203B41FA5}">
                      <a16:colId xmlns:a16="http://schemas.microsoft.com/office/drawing/2014/main" val="2092209577"/>
                    </a:ext>
                  </a:extLst>
                </a:gridCol>
              </a:tblGrid>
              <a:tr h="4457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STATA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Machine Learning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Agreement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258760"/>
                  </a:ext>
                </a:extLst>
              </a:tr>
              <a:tr h="222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Variable/Feature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 Value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Feature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Importance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4096701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rs35531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rs35531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253416"/>
                  </a:ext>
                </a:extLst>
              </a:tr>
              <a:tr h="2395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Rs1360780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Rs1360780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39227"/>
                  </a:ext>
                </a:extLst>
              </a:tr>
              <a:tr h="4034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HTTLPRrs35531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HTTLPRrs35531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245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42000" y="6196156"/>
            <a:ext cx="622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Table: The performance of Machine Learning Model Vs STATA Software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650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MULTIPLE PREDICTORS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PSYCHOSOCIAL, BIOLOGICAL AND GENETIC PREDICTORS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1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37522"/>
            <a:ext cx="9880602" cy="9155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was </a:t>
            </a:r>
            <a:r>
              <a:rPr lang="en-US" b="1" dirty="0">
                <a:solidFill>
                  <a:srgbClr val="00B050"/>
                </a:solidFill>
              </a:rPr>
              <a:t>Random Forest </a:t>
            </a:r>
            <a:r>
              <a:rPr lang="en-US" b="1" dirty="0" smtClean="0">
                <a:solidFill>
                  <a:srgbClr val="00B050"/>
                </a:solidFill>
              </a:rPr>
              <a:t>Classifier (68.3%)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540142"/>
              </p:ext>
            </p:extLst>
          </p:nvPr>
        </p:nvGraphicFramePr>
        <p:xfrm>
          <a:off x="838200" y="2564638"/>
          <a:ext cx="9880602" cy="380883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27403">
                  <a:extLst>
                    <a:ext uri="{9D8B030D-6E8A-4147-A177-3AD203B41FA5}">
                      <a16:colId xmlns:a16="http://schemas.microsoft.com/office/drawing/2014/main" val="420643449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75005869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7868824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0590066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711723311"/>
                    </a:ext>
                  </a:extLst>
                </a:gridCol>
                <a:gridCol w="1200149">
                  <a:extLst>
                    <a:ext uri="{9D8B030D-6E8A-4147-A177-3AD203B41FA5}">
                      <a16:colId xmlns:a16="http://schemas.microsoft.com/office/drawing/2014/main" val="2864071084"/>
                    </a:ext>
                  </a:extLst>
                </a:gridCol>
              </a:tblGrid>
              <a:tr h="197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F1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2517115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Random Forest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0.683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0.727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0.725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0.708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0.684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36642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Linear Discriminant Analysis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910697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Gradient Boosting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6040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Logistic Regression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0.649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730888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Ada Boost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2807498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Kneighbors</a:t>
                      </a:r>
                      <a:r>
                        <a:rPr lang="en-US" sz="2000" dirty="0" smtClean="0">
                          <a:effectLst/>
                        </a:rPr>
                        <a:t>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898801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Decision Tree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3505607"/>
                  </a:ext>
                </a:extLst>
              </a:tr>
              <a:tr h="197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994738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SVC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56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4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0132">
            <a:off x="7786899" y="4199280"/>
            <a:ext cx="2567679" cy="314163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7B9756-C03B-8710-3316-B15BD27ECD83}"/>
              </a:ext>
            </a:extLst>
          </p:cNvPr>
          <p:cNvSpPr/>
          <p:nvPr/>
        </p:nvSpPr>
        <p:spPr>
          <a:xfrm rot="10800000" flipH="1">
            <a:off x="0" y="-797285"/>
            <a:ext cx="2015063" cy="8790469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33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b="1" dirty="0" smtClean="0">
                <a:solidFill>
                  <a:schemeClr val="bg1"/>
                </a:solidFill>
              </a:rPr>
              <a:t>STUDY AIMS</a:t>
            </a:r>
            <a:endParaRPr lang="en-GB" sz="2999" b="1" dirty="0">
              <a:solidFill>
                <a:schemeClr val="bg1"/>
              </a:solidFill>
            </a:endParaRPr>
          </a:p>
        </p:txBody>
      </p:sp>
      <p:grpSp>
        <p:nvGrpSpPr>
          <p:cNvPr id="15" name="Google Shape;932;p32"/>
          <p:cNvGrpSpPr/>
          <p:nvPr/>
        </p:nvGrpSpPr>
        <p:grpSpPr>
          <a:xfrm>
            <a:off x="918074" y="742985"/>
            <a:ext cx="8957434" cy="2653816"/>
            <a:chOff x="852325" y="1239125"/>
            <a:chExt cx="5906730" cy="791050"/>
          </a:xfrm>
        </p:grpSpPr>
        <p:sp>
          <p:nvSpPr>
            <p:cNvPr id="16" name="Google Shape;933;p32"/>
            <p:cNvSpPr/>
            <p:nvPr/>
          </p:nvSpPr>
          <p:spPr>
            <a:xfrm>
              <a:off x="852325" y="14783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FF13FF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7" name="Google Shape;934;p32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FF13FF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1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Google Shape;935;p32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Build a machine learning model for prediction of incident and persistent cases of emotional disorders</a:t>
              </a:r>
              <a:endParaRPr sz="2500" dirty="0"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" name="Google Shape;936;p32"/>
            <p:cNvCxnSpPr>
              <a:stCxn id="17" idx="3"/>
              <a:endCxn id="18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" name="Google Shape;937;p32"/>
          <p:cNvGrpSpPr/>
          <p:nvPr/>
        </p:nvGrpSpPr>
        <p:grpSpPr>
          <a:xfrm>
            <a:off x="1485000" y="2597508"/>
            <a:ext cx="10015696" cy="2642762"/>
            <a:chOff x="1251400" y="1913025"/>
            <a:chExt cx="5926343" cy="791050"/>
          </a:xfrm>
        </p:grpSpPr>
        <p:sp>
          <p:nvSpPr>
            <p:cNvPr id="21" name="Google Shape;938;p32"/>
            <p:cNvSpPr/>
            <p:nvPr/>
          </p:nvSpPr>
          <p:spPr>
            <a:xfrm>
              <a:off x="1251400" y="21522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5E8BBC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5" name="Google Shape;939;p32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for each of genetic, biological and psychosocial factors respectively</a:t>
              </a:r>
            </a:p>
          </p:txBody>
        </p:sp>
        <p:sp>
          <p:nvSpPr>
            <p:cNvPr id="26" name="Google Shape;940;p32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2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7" name="Google Shape;941;p32"/>
            <p:cNvCxnSpPr>
              <a:stCxn id="26" idx="3"/>
              <a:endCxn id="25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" name="Google Shape;942;p32"/>
          <p:cNvGrpSpPr/>
          <p:nvPr/>
        </p:nvGrpSpPr>
        <p:grpSpPr>
          <a:xfrm>
            <a:off x="2430527" y="4626618"/>
            <a:ext cx="8919639" cy="1773155"/>
            <a:chOff x="1822728" y="2586949"/>
            <a:chExt cx="5773704" cy="478501"/>
          </a:xfrm>
        </p:grpSpPr>
        <p:sp>
          <p:nvSpPr>
            <p:cNvPr id="34" name="Google Shape;944;p32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4583B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3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Google Shape;945;p32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which includes all the three factor domains of genetic, biological and psychosocial factors</a:t>
              </a:r>
            </a:p>
          </p:txBody>
        </p:sp>
        <p:cxnSp>
          <p:nvCxnSpPr>
            <p:cNvPr id="36" name="Google Shape;946;p32"/>
            <p:cNvCxnSpPr>
              <a:stCxn id="34" idx="3"/>
              <a:endCxn id="35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" name="Freeform: Shape 23">
            <a:extLst>
              <a:ext uri="{FF2B5EF4-FFF2-40B4-BE49-F238E27FC236}">
                <a16:creationId xmlns:a16="http://schemas.microsoft.com/office/drawing/2014/main" id="{987D40BA-5B2D-50D1-CFC4-63AF6455A84D}"/>
              </a:ext>
            </a:extLst>
          </p:cNvPr>
          <p:cNvSpPr/>
          <p:nvPr/>
        </p:nvSpPr>
        <p:spPr>
          <a:xfrm rot="12995570" flipH="1">
            <a:off x="4091488" y="-7229860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210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IMPROVING </a:t>
            </a:r>
            <a:r>
              <a:rPr lang="en-US" b="1" dirty="0"/>
              <a:t>ACCURACY FOR INCIDENT IMD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Hyperparameter</a:t>
            </a:r>
            <a:r>
              <a:rPr lang="en-US" b="1" dirty="0"/>
              <a:t> tuning</a:t>
            </a:r>
            <a:endParaRPr lang="en-US" dirty="0"/>
          </a:p>
          <a:p>
            <a:r>
              <a:rPr lang="en-US" dirty="0" smtClean="0"/>
              <a:t>Used </a:t>
            </a:r>
            <a:r>
              <a:rPr lang="en-US" dirty="0"/>
              <a:t>to optimize the performance of machine learning models by searching for the best set of </a:t>
            </a:r>
            <a:r>
              <a:rPr lang="en-US" dirty="0" err="1"/>
              <a:t>hyperparameters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are settings that are not learned from the data but are set prior to </a:t>
            </a:r>
            <a:r>
              <a:rPr lang="en-US" dirty="0" smtClean="0"/>
              <a:t>training.</a:t>
            </a:r>
          </a:p>
          <a:p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B050"/>
                </a:solidFill>
              </a:rPr>
              <a:t>Regularization</a:t>
            </a:r>
            <a:r>
              <a:rPr lang="en-US" dirty="0" smtClean="0"/>
              <a:t> </a:t>
            </a:r>
            <a:r>
              <a:rPr lang="en-US" dirty="0"/>
              <a:t>strength in logistic regression, the </a:t>
            </a:r>
            <a:r>
              <a:rPr lang="en-US" b="1" dirty="0">
                <a:solidFill>
                  <a:srgbClr val="00B050"/>
                </a:solidFill>
              </a:rPr>
              <a:t>depth</a:t>
            </a:r>
            <a:r>
              <a:rPr lang="en-US" dirty="0"/>
              <a:t> of a decision tree, or the </a:t>
            </a:r>
            <a:r>
              <a:rPr lang="en-US" b="1" dirty="0">
                <a:solidFill>
                  <a:srgbClr val="00B050"/>
                </a:solidFill>
              </a:rPr>
              <a:t>number of trees </a:t>
            </a:r>
            <a:r>
              <a:rPr lang="en-US" dirty="0"/>
              <a:t>in a random forest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3"/>
            <a:ext cx="5819140" cy="701118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Random Forest (</a:t>
            </a:r>
            <a:r>
              <a:rPr lang="en-US" b="1" dirty="0" smtClean="0">
                <a:solidFill>
                  <a:srgbClr val="00B050"/>
                </a:solidFill>
              </a:rPr>
              <a:t>82.4%)</a:t>
            </a: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248" y="6317453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78" y="2050552"/>
            <a:ext cx="5830821" cy="446454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988440"/>
              </p:ext>
            </p:extLst>
          </p:nvPr>
        </p:nvGraphicFramePr>
        <p:xfrm>
          <a:off x="736601" y="2285999"/>
          <a:ext cx="5095499" cy="403944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826410">
                  <a:extLst>
                    <a:ext uri="{9D8B030D-6E8A-4147-A177-3AD203B41FA5}">
                      <a16:colId xmlns:a16="http://schemas.microsoft.com/office/drawing/2014/main" val="3615207936"/>
                    </a:ext>
                  </a:extLst>
                </a:gridCol>
                <a:gridCol w="1234066">
                  <a:extLst>
                    <a:ext uri="{9D8B030D-6E8A-4147-A177-3AD203B41FA5}">
                      <a16:colId xmlns:a16="http://schemas.microsoft.com/office/drawing/2014/main" val="1539121319"/>
                    </a:ext>
                  </a:extLst>
                </a:gridCol>
                <a:gridCol w="1035023">
                  <a:extLst>
                    <a:ext uri="{9D8B030D-6E8A-4147-A177-3AD203B41FA5}">
                      <a16:colId xmlns:a16="http://schemas.microsoft.com/office/drawing/2014/main" val="1574673555"/>
                    </a:ext>
                  </a:extLst>
                </a:gridCol>
              </a:tblGrid>
              <a:tr h="5816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F1 Score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1755700"/>
                  </a:ext>
                </a:extLst>
              </a:tr>
              <a:tr h="2908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Random Forest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0.721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887439"/>
                  </a:ext>
                </a:extLst>
              </a:tr>
              <a:tr h="3481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Gradient Boosting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0.810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0.718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376712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Logistic Regression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0.690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069441"/>
                  </a:ext>
                </a:extLst>
              </a:tr>
              <a:tr h="3248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Support Vector Classifier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0.805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0.674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055046"/>
                  </a:ext>
                </a:extLst>
              </a:tr>
              <a:tr h="2908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AdaBoost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0.697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428855"/>
                  </a:ext>
                </a:extLst>
              </a:tr>
              <a:tr h="5526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Linear Discriminant Analysis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0.793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0.690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4644769"/>
                  </a:ext>
                </a:extLst>
              </a:tr>
              <a:tr h="3963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K-Nearest Neighbors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0.653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299853"/>
                  </a:ext>
                </a:extLst>
              </a:tr>
              <a:tr h="2908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Decision Tree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0.737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852173"/>
                  </a:ext>
                </a:extLst>
              </a:tr>
              <a:tr h="5815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Gaussian Naive Bayes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0.639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0.568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8490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3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Random Forest</a:t>
            </a:r>
            <a:r>
              <a:rPr lang="en-US" dirty="0" smtClean="0"/>
              <a:t> 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56.8%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53.5%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56.8</a:t>
            </a:r>
            <a:r>
              <a:rPr lang="en-US" sz="2800" dirty="0" smtClean="0"/>
              <a:t>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53.7%</a:t>
            </a:r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</a:t>
            </a:r>
            <a:r>
              <a:rPr lang="en-US" dirty="0" smtClean="0"/>
              <a:t>moderate </a:t>
            </a:r>
            <a:r>
              <a:rPr lang="en-US" dirty="0" smtClean="0"/>
              <a:t>performance. </a:t>
            </a:r>
          </a:p>
          <a:p>
            <a:r>
              <a:rPr lang="en-US" b="1" i="1" dirty="0" smtClean="0"/>
              <a:t>Concern: </a:t>
            </a:r>
            <a:r>
              <a:rPr lang="en-US" i="1" dirty="0" smtClean="0"/>
              <a:t>Data Quality, Data Pre-processing, and Feature selections? </a:t>
            </a:r>
            <a:endParaRPr lang="en-US" i="1" dirty="0" smtClean="0"/>
          </a:p>
          <a:p>
            <a:r>
              <a:rPr lang="en-US" b="1" i="1" dirty="0" smtClean="0"/>
              <a:t>Solution: </a:t>
            </a:r>
            <a:r>
              <a:rPr lang="en-US" i="1" dirty="0" smtClean="0"/>
              <a:t>Need for </a:t>
            </a:r>
            <a:r>
              <a:rPr lang="en-US" i="1" dirty="0" smtClean="0"/>
              <a:t>a larger sample size. </a:t>
            </a:r>
            <a:endParaRPr lang="en-US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207" y="2208213"/>
            <a:ext cx="5081980" cy="43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35" y="1385887"/>
            <a:ext cx="9057865" cy="51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TESTS Vs AI </a:t>
            </a:r>
            <a:r>
              <a:rPr lang="en-US" b="1" dirty="0" smtClean="0"/>
              <a:t>(INCIDENT </a:t>
            </a:r>
            <a:r>
              <a:rPr lang="en-US" b="1" dirty="0"/>
              <a:t>IMD)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3497"/>
              </p:ext>
            </p:extLst>
          </p:nvPr>
        </p:nvGraphicFramePr>
        <p:xfrm>
          <a:off x="639764" y="1557337"/>
          <a:ext cx="10915647" cy="471724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571748">
                  <a:extLst>
                    <a:ext uri="{9D8B030D-6E8A-4147-A177-3AD203B41FA5}">
                      <a16:colId xmlns:a16="http://schemas.microsoft.com/office/drawing/2014/main" val="2089256895"/>
                    </a:ext>
                  </a:extLst>
                </a:gridCol>
                <a:gridCol w="1642208">
                  <a:extLst>
                    <a:ext uri="{9D8B030D-6E8A-4147-A177-3AD203B41FA5}">
                      <a16:colId xmlns:a16="http://schemas.microsoft.com/office/drawing/2014/main" val="3544062580"/>
                    </a:ext>
                  </a:extLst>
                </a:gridCol>
                <a:gridCol w="137380">
                  <a:extLst>
                    <a:ext uri="{9D8B030D-6E8A-4147-A177-3AD203B41FA5}">
                      <a16:colId xmlns:a16="http://schemas.microsoft.com/office/drawing/2014/main" val="536887152"/>
                    </a:ext>
                  </a:extLst>
                </a:gridCol>
                <a:gridCol w="3592512">
                  <a:extLst>
                    <a:ext uri="{9D8B030D-6E8A-4147-A177-3AD203B41FA5}">
                      <a16:colId xmlns:a16="http://schemas.microsoft.com/office/drawing/2014/main" val="4272374829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622539086"/>
                    </a:ext>
                  </a:extLst>
                </a:gridCol>
                <a:gridCol w="1333499">
                  <a:extLst>
                    <a:ext uri="{9D8B030D-6E8A-4147-A177-3AD203B41FA5}">
                      <a16:colId xmlns:a16="http://schemas.microsoft.com/office/drawing/2014/main" val="3824430874"/>
                    </a:ext>
                  </a:extLst>
                </a:gridCol>
              </a:tblGrid>
              <a:tr h="259334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STATA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Machine Learning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Agreement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2231894315"/>
                  </a:ext>
                </a:extLst>
              </a:tr>
              <a:tr h="5186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Variable/Feature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 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Importance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1071726905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Baseline telomere length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4219886565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Telomere_length_12Months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598442389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Telomere Length Difference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603593104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Stress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21351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Child Education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Orphanhood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2907663172"/>
                  </a:ext>
                </a:extLst>
              </a:tr>
              <a:tr h="330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Socioeconomic status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Socioeconomic status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29256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0.029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051212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rs34517220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rs34517220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90918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Rs1360780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0.095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Rs1360780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76810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Religion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Worst_HIV_Stage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1177914120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BMI Category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Age_Category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4199136368"/>
                  </a:ext>
                </a:extLst>
              </a:tr>
              <a:tr h="2615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Viral load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0.158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Viral load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0.045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875947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HTTLPRrs35531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HTTLPRrs35531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92468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Agreement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=7/10 = 70%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6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FOR INCIDENT IMD</a:t>
            </a:r>
            <a:endParaRPr lang="en-US" b="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952958"/>
              </p:ext>
            </p:extLst>
          </p:nvPr>
        </p:nvGraphicFramePr>
        <p:xfrm>
          <a:off x="838200" y="1514476"/>
          <a:ext cx="10782300" cy="49225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829357138"/>
                    </a:ext>
                  </a:extLst>
                </a:gridCol>
                <a:gridCol w="8972550">
                  <a:extLst>
                    <a:ext uri="{9D8B030D-6E8A-4147-A177-3AD203B41FA5}">
                      <a16:colId xmlns:a16="http://schemas.microsoft.com/office/drawing/2014/main" val="3405677426"/>
                    </a:ext>
                  </a:extLst>
                </a:gridCol>
              </a:tblGrid>
              <a:tr h="18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Variable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Association with Mental Disorders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3790739769"/>
                  </a:ext>
                </a:extLst>
              </a:tr>
              <a:tr h="343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Worst HIV Stage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Advanced clinical stages (e.g., WHO Stage III or IV) may involve a higher burden of physical symptoms and complications, causing anxiety and depression (Bartlett et al., 2019).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4202363062"/>
                  </a:ext>
                </a:extLst>
              </a:tr>
              <a:tr h="2191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Viral Load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High viral loads indicate uncontrolled HIV infection, leading to persistent stress and anxiety (Zielińska-Wieniawska et al., 2021b).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976872646"/>
                  </a:ext>
                </a:extLst>
              </a:tr>
              <a:tr h="171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Socioeconomic Status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Low SES are associated with increased stress, anxiety and depression (Lwidiko et al., 2018).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639088579"/>
                  </a:ext>
                </a:extLst>
              </a:tr>
              <a:tr h="18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Orphanhood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Heightened psychological distress and a lack of emotional support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571311917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Telomere Length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Significantly shorter in patients with mental disorders (Kalungi, Womersley, et al., 2019).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1676827714"/>
                  </a:ext>
                </a:extLst>
              </a:tr>
              <a:tr h="343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Stress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Psychological stress is linked to higher oxidative stress, lower telomerase activity, and shortened telomere length, contributing to biological aging in individuals with mental disorders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595003603"/>
                  </a:ext>
                </a:extLst>
              </a:tr>
              <a:tr h="194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Age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Older age is associated with shorter telomeres in individuals with mental disorders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322539293"/>
                  </a:ext>
                </a:extLst>
              </a:tr>
              <a:tr h="350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rs34517220 (TPH2)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The tryptophan hydroxylase gene (TPH) is associated with mental disorders, as it encodes an enzyme responsible for serotonin synthesis, crucial for mood regulation anxiety (Owalla et al., 2021).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3985956592"/>
                  </a:ext>
                </a:extLst>
              </a:tr>
              <a:tr h="2167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Rs1360780 (FKBP5 Gene)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Linked to the pathogenesis of psychiatric disorders, increasing vulnerability to stress-related anxiety and depression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4004917454"/>
                  </a:ext>
                </a:extLst>
              </a:tr>
              <a:tr h="3627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HTTLPRrs35531 and rs35531 (SLC6A4)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- The serotonin transporter gene (SLC6A4) is critical for controlling serotonin levels and regulating mood and anxiety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77486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23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  <a:r>
              <a:rPr lang="en-US" b="1" dirty="0" smtClean="0"/>
              <a:t>FOR </a:t>
            </a:r>
            <a:r>
              <a:rPr lang="en-US" b="1" dirty="0"/>
              <a:t>INCIDENT IMD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820400" cy="46720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important predictors </a:t>
            </a:r>
            <a:r>
              <a:rPr lang="en-US" dirty="0"/>
              <a:t>of Incident </a:t>
            </a:r>
            <a:r>
              <a:rPr lang="en-US" dirty="0" smtClean="0"/>
              <a:t>IMD were: </a:t>
            </a:r>
            <a:r>
              <a:rPr lang="en-US" dirty="0"/>
              <a:t>baseline telomere length, telomere length change over 12 months, stress levels, </a:t>
            </a:r>
            <a:r>
              <a:rPr lang="en-US" dirty="0" err="1"/>
              <a:t>orphanhood</a:t>
            </a:r>
            <a:r>
              <a:rPr lang="en-US" dirty="0"/>
              <a:t> status, socioeconomic status, genetic variants such as </a:t>
            </a:r>
            <a:r>
              <a:rPr lang="en-US" i="1" dirty="0"/>
              <a:t>rs35531, rs34517220</a:t>
            </a:r>
            <a:r>
              <a:rPr lang="en-US" dirty="0"/>
              <a:t>, and </a:t>
            </a:r>
            <a:r>
              <a:rPr lang="en-US" i="1" dirty="0"/>
              <a:t>Rs1360780</a:t>
            </a:r>
            <a:r>
              <a:rPr lang="en-US" dirty="0"/>
              <a:t>, worst HIV stage, age category, viral load, and the </a:t>
            </a:r>
            <a:r>
              <a:rPr lang="en-US" i="1" dirty="0" err="1"/>
              <a:t>HTTLPR</a:t>
            </a:r>
            <a:r>
              <a:rPr lang="en-US" i="1" dirty="0"/>
              <a:t> rs35531 </a:t>
            </a:r>
            <a:r>
              <a:rPr lang="en-US" dirty="0"/>
              <a:t>variant.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ML model’s performance was comparable to STATA Statistical Analysis Software </a:t>
            </a:r>
            <a:r>
              <a:rPr lang="en-US" b="1" dirty="0" smtClean="0">
                <a:solidFill>
                  <a:srgbClr val="00B050"/>
                </a:solidFill>
              </a:rPr>
              <a:t>(70% Agreement).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Recommendations</a:t>
            </a:r>
            <a:r>
              <a:rPr lang="en-US" b="1" dirty="0" smtClean="0"/>
              <a:t>: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There is need for a larger dataset to perform future model development, and </a:t>
            </a:r>
            <a:r>
              <a:rPr lang="en-US" dirty="0" smtClean="0"/>
              <a:t>improve performance.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83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PERSISTENT </a:t>
            </a:r>
            <a:r>
              <a:rPr lang="en-US" sz="8000" b="1" dirty="0"/>
              <a:t>IMD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790" y="4091940"/>
            <a:ext cx="10534650" cy="185166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Definition: </a:t>
            </a:r>
            <a:r>
              <a:rPr lang="en-US" sz="3000" dirty="0" smtClean="0"/>
              <a:t>Enduring/ongoing internalizing mental disorder (mood &amp; emotional disorders like anxiety, depression, </a:t>
            </a:r>
            <a:r>
              <a:rPr lang="en-US" sz="3000" dirty="0" err="1" smtClean="0"/>
              <a:t>ptsd</a:t>
            </a:r>
            <a:r>
              <a:rPr lang="en-US" sz="3000" dirty="0" smtClean="0"/>
              <a:t>) among individuals </a:t>
            </a:r>
            <a:r>
              <a:rPr lang="en-US" sz="3000" dirty="0"/>
              <a:t>who </a:t>
            </a:r>
            <a:r>
              <a:rPr lang="en-US" sz="3000" dirty="0" smtClean="0"/>
              <a:t>had IMD  at the baseline.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123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</a:t>
            </a:r>
            <a:r>
              <a:rPr lang="en-US" b="1" dirty="0"/>
              <a:t>FOR PERSISTENT </a:t>
            </a:r>
            <a:r>
              <a:rPr lang="en-US" b="1" dirty="0" smtClean="0"/>
              <a:t>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68780"/>
            <a:ext cx="4869180" cy="4892039"/>
          </a:xfrm>
        </p:spPr>
        <p:txBody>
          <a:bodyPr>
            <a:normAutofit/>
          </a:bodyPr>
          <a:lstStyle/>
          <a:p>
            <a:r>
              <a:rPr lang="en-US" b="1" dirty="0" smtClean="0"/>
              <a:t>Target </a:t>
            </a:r>
            <a:endParaRPr lang="en-US" b="1" dirty="0"/>
          </a:p>
          <a:p>
            <a:pPr lvl="1"/>
            <a:r>
              <a:rPr lang="en-US" sz="2800" dirty="0"/>
              <a:t>The prevalence of </a:t>
            </a:r>
            <a:r>
              <a:rPr lang="en-US" sz="2800" dirty="0" smtClean="0"/>
              <a:t>Persistent </a:t>
            </a:r>
            <a:r>
              <a:rPr lang="en-US" sz="2800" dirty="0"/>
              <a:t>IMD was </a:t>
            </a:r>
            <a:r>
              <a:rPr lang="en-US" sz="2800" b="1" dirty="0" smtClean="0">
                <a:solidFill>
                  <a:srgbClr val="FF0000"/>
                </a:solidFill>
              </a:rPr>
              <a:t>82.6%</a:t>
            </a:r>
            <a:r>
              <a:rPr lang="en-US" sz="2800" dirty="0" smtClean="0"/>
              <a:t> (304/368)</a:t>
            </a:r>
          </a:p>
          <a:p>
            <a:r>
              <a:rPr lang="en-US" b="1" dirty="0"/>
              <a:t>Descriptive statistics</a:t>
            </a:r>
          </a:p>
          <a:p>
            <a:r>
              <a:rPr lang="en-US" b="1" dirty="0"/>
              <a:t>Data Size</a:t>
            </a:r>
          </a:p>
          <a:p>
            <a:pPr lvl="1"/>
            <a:r>
              <a:rPr lang="en-US" sz="2800" dirty="0"/>
              <a:t>Variables = 29</a:t>
            </a:r>
          </a:p>
          <a:p>
            <a:pPr lvl="1"/>
            <a:r>
              <a:rPr lang="en-US" sz="2800" dirty="0"/>
              <a:t>Sample size = 368</a:t>
            </a:r>
          </a:p>
          <a:p>
            <a:r>
              <a:rPr lang="en-US" b="1" dirty="0"/>
              <a:t>Number of duplicates</a:t>
            </a:r>
          </a:p>
          <a:p>
            <a:pPr marL="457200" lvl="1" indent="0">
              <a:buNone/>
            </a:pPr>
            <a:r>
              <a:rPr lang="en-US" sz="2800" dirty="0"/>
              <a:t>= 0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64" y="1874520"/>
            <a:ext cx="5798184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9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RESULTS/METHOD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7"/>
            <a:ext cx="3962565" cy="4418403"/>
          </a:xfrm>
        </p:spPr>
        <p:txBody>
          <a:bodyPr>
            <a:noAutofit/>
          </a:bodyPr>
          <a:lstStyle/>
          <a:p>
            <a:r>
              <a:rPr lang="en-US" b="1" dirty="0" smtClean="0"/>
              <a:t>Distribution </a:t>
            </a:r>
            <a:r>
              <a:rPr lang="en-US" b="1" dirty="0" smtClean="0"/>
              <a:t>of the data </a:t>
            </a:r>
          </a:p>
          <a:p>
            <a:pPr lvl="1"/>
            <a:r>
              <a:rPr lang="en-US" sz="2800" dirty="0" smtClean="0"/>
              <a:t>The was moderately </a:t>
            </a:r>
            <a:r>
              <a:rPr lang="en-US" sz="2800" dirty="0" smtClean="0"/>
              <a:t>skewed.</a:t>
            </a:r>
          </a:p>
          <a:p>
            <a:pPr lvl="1"/>
            <a:endParaRPr lang="en-US" sz="2800" dirty="0" smtClean="0"/>
          </a:p>
          <a:p>
            <a:pPr marL="228600" lvl="1"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Handling missing values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Categorical variables: </a:t>
            </a:r>
            <a:r>
              <a:rPr lang="en-US" sz="2800" b="1" dirty="0">
                <a:solidFill>
                  <a:prstClr val="black"/>
                </a:solidFill>
              </a:rPr>
              <a:t>Mode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Numerical variables: </a:t>
            </a:r>
            <a:r>
              <a:rPr lang="en-US" sz="2800" b="1" dirty="0">
                <a:solidFill>
                  <a:prstClr val="black"/>
                </a:solidFill>
              </a:rPr>
              <a:t>Mean </a:t>
            </a:r>
          </a:p>
          <a:p>
            <a:pPr marL="457200" lvl="1" indent="0">
              <a:buNone/>
            </a:pP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4732" y="6109091"/>
            <a:ext cx="41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Plot for numerical data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765" y="1463039"/>
            <a:ext cx="3246905" cy="211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21" y="1352910"/>
            <a:ext cx="3655459" cy="2371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732" y="3828715"/>
            <a:ext cx="3340827" cy="21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b="1" dirty="0" smtClean="0">
                <a:solidFill>
                  <a:schemeClr val="bg1"/>
                </a:solidFill>
              </a:rPr>
              <a:t>METHOD</a:t>
            </a:r>
            <a:endParaRPr lang="en-GB" sz="2999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6144" y="6253445"/>
            <a:ext cx="2703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https://slidesgo.com/</a:t>
            </a:r>
          </a:p>
        </p:txBody>
      </p:sp>
      <p:sp>
        <p:nvSpPr>
          <p:cNvPr id="162" name="Google Shape;2312;p45"/>
          <p:cNvSpPr/>
          <p:nvPr/>
        </p:nvSpPr>
        <p:spPr>
          <a:xfrm>
            <a:off x="4724579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2313;p45"/>
          <p:cNvSpPr/>
          <p:nvPr/>
        </p:nvSpPr>
        <p:spPr>
          <a:xfrm>
            <a:off x="8826144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2314;p45"/>
          <p:cNvSpPr/>
          <p:nvPr/>
        </p:nvSpPr>
        <p:spPr>
          <a:xfrm>
            <a:off x="623013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19FFFF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>
              <a:solidFill>
                <a:srgbClr val="00B050"/>
              </a:solidFill>
            </a:endParaRPr>
          </a:p>
        </p:txBody>
      </p:sp>
      <p:grpSp>
        <p:nvGrpSpPr>
          <p:cNvPr id="166" name="Google Shape;2316;p45"/>
          <p:cNvGrpSpPr/>
          <p:nvPr/>
        </p:nvGrpSpPr>
        <p:grpSpPr>
          <a:xfrm>
            <a:off x="8888675" y="1245718"/>
            <a:ext cx="2742843" cy="1230344"/>
            <a:chOff x="6666779" y="934075"/>
            <a:chExt cx="2057400" cy="922878"/>
          </a:xfrm>
        </p:grpSpPr>
        <p:sp>
          <p:nvSpPr>
            <p:cNvPr id="16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" name="Google Shape;2318;p45"/>
            <p:cNvSpPr txBox="1"/>
            <p:nvPr/>
          </p:nvSpPr>
          <p:spPr>
            <a:xfrm>
              <a:off x="6666779" y="1525153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 (DT,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RF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LR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SVM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)</a:t>
              </a:r>
              <a:endPara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0" name="Google Shape;2320;p45"/>
          <p:cNvGrpSpPr/>
          <p:nvPr/>
        </p:nvGrpSpPr>
        <p:grpSpPr>
          <a:xfrm>
            <a:off x="4692141" y="1245718"/>
            <a:ext cx="2823838" cy="1383015"/>
            <a:chOff x="3518967" y="934075"/>
            <a:chExt cx="2118154" cy="1037397"/>
          </a:xfrm>
        </p:grpSpPr>
        <p:sp>
          <p:nvSpPr>
            <p:cNvPr id="17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2322;p45"/>
            <p:cNvSpPr txBox="1"/>
            <p:nvPr/>
          </p:nvSpPr>
          <p:spPr>
            <a:xfrm>
              <a:off x="3518967" y="1491206"/>
              <a:ext cx="2118154" cy="48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Feature engineering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" name="Google Shape;2324;p45"/>
          <p:cNvGrpSpPr/>
          <p:nvPr/>
        </p:nvGrpSpPr>
        <p:grpSpPr>
          <a:xfrm>
            <a:off x="623013" y="1245718"/>
            <a:ext cx="2742843" cy="1348918"/>
            <a:chOff x="466725" y="934075"/>
            <a:chExt cx="2057400" cy="1011820"/>
          </a:xfrm>
        </p:grpSpPr>
        <p:sp>
          <p:nvSpPr>
            <p:cNvPr id="175" name="Google Shape;2325;p45"/>
            <p:cNvSpPr txBox="1"/>
            <p:nvPr/>
          </p:nvSpPr>
          <p:spPr>
            <a:xfrm>
              <a:off x="466725" y="161409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</a:t>
              </a:r>
              <a:r>
                <a:rPr lang="en" sz="24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" name="Google Shape;2328;p45"/>
          <p:cNvSpPr/>
          <p:nvPr/>
        </p:nvSpPr>
        <p:spPr>
          <a:xfrm>
            <a:off x="647014" y="4199087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79" name="Google Shape;2329;p45"/>
          <p:cNvSpPr/>
          <p:nvPr/>
        </p:nvSpPr>
        <p:spPr>
          <a:xfrm>
            <a:off x="8863741" y="4229202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grpSp>
        <p:nvGrpSpPr>
          <p:cNvPr id="180" name="Google Shape;2330;p45"/>
          <p:cNvGrpSpPr/>
          <p:nvPr/>
        </p:nvGrpSpPr>
        <p:grpSpPr>
          <a:xfrm>
            <a:off x="844411" y="3895160"/>
            <a:ext cx="2742843" cy="1237997"/>
            <a:chOff x="6767942" y="3005625"/>
            <a:chExt cx="2057400" cy="928619"/>
          </a:xfrm>
        </p:grpSpPr>
        <p:sp>
          <p:nvSpPr>
            <p:cNvPr id="18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" name="Google Shape;2332;p45"/>
            <p:cNvSpPr txBox="1"/>
            <p:nvPr/>
          </p:nvSpPr>
          <p:spPr>
            <a:xfrm>
              <a:off x="6767942" y="360244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Deployment</a:t>
              </a:r>
              <a:endParaRPr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4" name="Google Shape;2334;p45"/>
          <p:cNvGrpSpPr/>
          <p:nvPr/>
        </p:nvGrpSpPr>
        <p:grpSpPr>
          <a:xfrm>
            <a:off x="8876146" y="3925275"/>
            <a:ext cx="2742843" cy="1246486"/>
            <a:chOff x="476030" y="3005625"/>
            <a:chExt cx="2057400" cy="934986"/>
          </a:xfrm>
        </p:grpSpPr>
        <p:sp>
          <p:nvSpPr>
            <p:cNvPr id="185" name="Google Shape;2335;p45"/>
            <p:cNvSpPr txBox="1"/>
            <p:nvPr/>
          </p:nvSpPr>
          <p:spPr>
            <a:xfrm>
              <a:off x="476030" y="360881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Train, Validate &amp; Test the model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" name="Google Shape;2338;p45"/>
          <p:cNvGrpSpPr/>
          <p:nvPr/>
        </p:nvGrpSpPr>
        <p:grpSpPr>
          <a:xfrm>
            <a:off x="4064680" y="3003237"/>
            <a:ext cx="3871502" cy="3578745"/>
            <a:chOff x="3124753" y="2097067"/>
            <a:chExt cx="2904005" cy="2684408"/>
          </a:xfrm>
        </p:grpSpPr>
        <p:sp>
          <p:nvSpPr>
            <p:cNvPr id="18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50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1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27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2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93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</a:t>
            </a:r>
            <a:r>
              <a:rPr lang="en-US" b="1" dirty="0"/>
              <a:t>FOR PERSISTENT </a:t>
            </a:r>
            <a:r>
              <a:rPr lang="en-US" b="1" dirty="0" smtClean="0"/>
              <a:t>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03860" y="1880675"/>
            <a:ext cx="5417820" cy="4463158"/>
          </a:xfrm>
        </p:spPr>
        <p:txBody>
          <a:bodyPr>
            <a:normAutofit/>
          </a:bodyPr>
          <a:lstStyle/>
          <a:p>
            <a:r>
              <a:rPr lang="en-US" b="1" dirty="0" smtClean="0"/>
              <a:t>Profile Report before imputations</a:t>
            </a:r>
            <a:endParaRPr lang="en-US" b="1" dirty="0"/>
          </a:p>
          <a:p>
            <a:r>
              <a:rPr lang="en-US" dirty="0" smtClean="0"/>
              <a:t>Missing cells = 579</a:t>
            </a:r>
          </a:p>
          <a:p>
            <a:r>
              <a:rPr lang="en-US" dirty="0" smtClean="0"/>
              <a:t>Missing </a:t>
            </a:r>
            <a:r>
              <a:rPr lang="en-US" dirty="0"/>
              <a:t>cells (%)	</a:t>
            </a:r>
            <a:r>
              <a:rPr lang="en-US" dirty="0" smtClean="0"/>
              <a:t>=  5.4%</a:t>
            </a:r>
          </a:p>
          <a:p>
            <a:r>
              <a:rPr lang="en-US" b="1" dirty="0"/>
              <a:t>Variable types</a:t>
            </a:r>
          </a:p>
          <a:p>
            <a:pPr lvl="1"/>
            <a:r>
              <a:rPr lang="en-US" sz="2800" dirty="0" smtClean="0"/>
              <a:t>Categorical</a:t>
            </a:r>
            <a:r>
              <a:rPr lang="en-US" sz="2800" dirty="0"/>
              <a:t> </a:t>
            </a:r>
            <a:r>
              <a:rPr lang="en-US" sz="2800" dirty="0" smtClean="0"/>
              <a:t>= 27</a:t>
            </a:r>
            <a:endParaRPr lang="en-US" sz="2800" dirty="0"/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2</a:t>
            </a:r>
            <a:endParaRPr lang="en-US" sz="2800" b="1" dirty="0" smtClean="0"/>
          </a:p>
          <a:p>
            <a:r>
              <a:rPr lang="en-US" b="1" dirty="0" smtClean="0"/>
              <a:t>Alerts (21)</a:t>
            </a:r>
            <a:endParaRPr lang="en-US" b="1" dirty="0"/>
          </a:p>
          <a:p>
            <a:pPr lvl="1"/>
            <a:r>
              <a:rPr lang="en-US" sz="2800" dirty="0"/>
              <a:t>Imbalanced data </a:t>
            </a:r>
          </a:p>
          <a:p>
            <a:pPr lvl="1"/>
            <a:r>
              <a:rPr lang="en-US" sz="2800" dirty="0" smtClean="0"/>
              <a:t>Missing </a:t>
            </a:r>
            <a:r>
              <a:rPr lang="en-US" sz="2800" dirty="0"/>
              <a:t>values </a:t>
            </a:r>
          </a:p>
          <a:p>
            <a:pPr lvl="1"/>
            <a:endParaRPr lang="en-US" sz="2800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332220" y="1866167"/>
            <a:ext cx="4678680" cy="406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332220" y="1933795"/>
            <a:ext cx="5417820" cy="4463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Profile Report after imputations</a:t>
            </a:r>
          </a:p>
          <a:p>
            <a:r>
              <a:rPr lang="en-US" dirty="0" smtClean="0"/>
              <a:t>Missing cells = 0</a:t>
            </a:r>
          </a:p>
          <a:p>
            <a:r>
              <a:rPr lang="en-US" dirty="0" smtClean="0"/>
              <a:t>Missing cells (%)	=  0%</a:t>
            </a:r>
          </a:p>
          <a:p>
            <a:r>
              <a:rPr lang="en-US" b="1" dirty="0" smtClean="0"/>
              <a:t>Variable types</a:t>
            </a:r>
          </a:p>
          <a:p>
            <a:pPr lvl="1"/>
            <a:r>
              <a:rPr lang="en-US" sz="2800" dirty="0" smtClean="0"/>
              <a:t>Categorical = 26</a:t>
            </a:r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3</a:t>
            </a:r>
            <a:endParaRPr lang="en-US" sz="2800" b="1" dirty="0" smtClean="0"/>
          </a:p>
          <a:p>
            <a:r>
              <a:rPr lang="en-US" b="1" dirty="0" smtClean="0"/>
              <a:t>Alerts (11)</a:t>
            </a:r>
          </a:p>
          <a:p>
            <a:pPr lvl="1"/>
            <a:r>
              <a:rPr lang="en-US" sz="2800" dirty="0" smtClean="0"/>
              <a:t>Imbalanced data </a:t>
            </a:r>
          </a:p>
          <a:p>
            <a:pPr lvl="1"/>
            <a:r>
              <a:rPr lang="en-US" sz="2800" dirty="0" smtClean="0"/>
              <a:t>High correlation</a:t>
            </a:r>
          </a:p>
          <a:p>
            <a:pPr lvl="1"/>
            <a:r>
              <a:rPr lang="en-US" sz="2800" dirty="0" smtClean="0"/>
              <a:t>Zeros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56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TRANSFORMATIONS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10468927" cy="9175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Label encoding (</a:t>
            </a:r>
            <a:r>
              <a:rPr lang="en-US" b="1" dirty="0" err="1" smtClean="0"/>
              <a:t>LabelEncoder</a:t>
            </a:r>
            <a:r>
              <a:rPr lang="en-US" b="1" dirty="0" smtClean="0"/>
              <a:t>) </a:t>
            </a:r>
            <a:r>
              <a:rPr lang="en-US" dirty="0" smtClean="0"/>
              <a:t>categorical variables </a:t>
            </a:r>
          </a:p>
          <a:p>
            <a:r>
              <a:rPr lang="en-US" b="1" dirty="0" smtClean="0"/>
              <a:t>Scaling (</a:t>
            </a:r>
            <a:r>
              <a:rPr lang="en-US" b="1" dirty="0" err="1" smtClean="0"/>
              <a:t>MinMaxScaler</a:t>
            </a:r>
            <a:r>
              <a:rPr lang="en-US" b="1" dirty="0" smtClean="0"/>
              <a:t>) </a:t>
            </a:r>
            <a:r>
              <a:rPr lang="en-US" dirty="0" smtClean="0"/>
              <a:t>of numerical data to limit outliers 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418624" y="6308725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Before scaling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80959" y="6302630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After scaling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9" y="3151315"/>
            <a:ext cx="5005216" cy="2891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02" y="3151315"/>
            <a:ext cx="474912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PREDICTORS FOR PERSISTENT IMD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5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</a:t>
            </a:r>
            <a:r>
              <a:rPr lang="en-US" b="1" dirty="0"/>
              <a:t>PERSISTENT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4089400" cy="1995708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</a:t>
            </a:r>
            <a:r>
              <a:rPr lang="en-US" dirty="0" smtClean="0"/>
              <a:t> (F1 Score= 91.72%, Accuracy =84.71%)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52" y="1532518"/>
            <a:ext cx="5231810" cy="420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3147060" cy="46894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1690688"/>
            <a:ext cx="5572125" cy="47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</a:t>
            </a:r>
            <a:r>
              <a:rPr lang="en-US" b="1" dirty="0"/>
              <a:t>PERSISTENT </a:t>
            </a:r>
            <a:r>
              <a:rPr lang="en-US" b="1" dirty="0"/>
              <a:t>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743" y="2379436"/>
            <a:ext cx="4547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Conclusion: </a:t>
            </a:r>
            <a:r>
              <a:rPr lang="en-US" sz="2800" dirty="0"/>
              <a:t>T</a:t>
            </a:r>
            <a:r>
              <a:rPr lang="en-US" sz="2800" dirty="0" smtClean="0"/>
              <a:t>he most important Psychosocial predictors of persistent IMD are; </a:t>
            </a:r>
            <a:r>
              <a:rPr lang="en-US" sz="2800" b="1" dirty="0" smtClean="0"/>
              <a:t>Stress, BMI, Age Category and Orphan hood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46057" y="6259444"/>
            <a:ext cx="622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Table: The performance of Machine Learning Model Vs STATA Software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47" y="1547400"/>
            <a:ext cx="4640943" cy="305099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21043"/>
              </p:ext>
            </p:extLst>
          </p:nvPr>
        </p:nvGraphicFramePr>
        <p:xfrm>
          <a:off x="5854247" y="4455102"/>
          <a:ext cx="5347153" cy="18043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146606">
                  <a:extLst>
                    <a:ext uri="{9D8B030D-6E8A-4147-A177-3AD203B41FA5}">
                      <a16:colId xmlns:a16="http://schemas.microsoft.com/office/drawing/2014/main" val="914707705"/>
                    </a:ext>
                  </a:extLst>
                </a:gridCol>
                <a:gridCol w="1235967">
                  <a:extLst>
                    <a:ext uri="{9D8B030D-6E8A-4147-A177-3AD203B41FA5}">
                      <a16:colId xmlns:a16="http://schemas.microsoft.com/office/drawing/2014/main" val="961311343"/>
                    </a:ext>
                  </a:extLst>
                </a:gridCol>
                <a:gridCol w="1089740">
                  <a:extLst>
                    <a:ext uri="{9D8B030D-6E8A-4147-A177-3AD203B41FA5}">
                      <a16:colId xmlns:a16="http://schemas.microsoft.com/office/drawing/2014/main" val="1078139897"/>
                    </a:ext>
                  </a:extLst>
                </a:gridCol>
                <a:gridCol w="1052023">
                  <a:extLst>
                    <a:ext uri="{9D8B030D-6E8A-4147-A177-3AD203B41FA5}">
                      <a16:colId xmlns:a16="http://schemas.microsoft.com/office/drawing/2014/main" val="189106681"/>
                    </a:ext>
                  </a:extLst>
                </a:gridCol>
                <a:gridCol w="822817">
                  <a:extLst>
                    <a:ext uri="{9D8B030D-6E8A-4147-A177-3AD203B41FA5}">
                      <a16:colId xmlns:a16="http://schemas.microsoft.com/office/drawing/2014/main" val="88062490"/>
                    </a:ext>
                  </a:extLst>
                </a:gridCol>
              </a:tblGrid>
              <a:tr h="30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Agreement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389598"/>
                  </a:ext>
                </a:extLst>
              </a:tr>
              <a:tr h="30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Variable/Feature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 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Feature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Importance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22906"/>
                  </a:ext>
                </a:extLst>
              </a:tr>
              <a:tr h="160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227239"/>
                  </a:ext>
                </a:extLst>
              </a:tr>
              <a:tr h="2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Age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34858"/>
                  </a:ext>
                </a:extLst>
              </a:tr>
              <a:tr h="2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Education Level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261024"/>
                  </a:ext>
                </a:extLst>
              </a:tr>
              <a:tr h="2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BMI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BMI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9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BIOLOGICAL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06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</a:t>
            </a:r>
            <a:r>
              <a:rPr lang="en-US" b="1" dirty="0"/>
              <a:t>PERSISTENT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3653119" cy="1841493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Gradient Boosting </a:t>
            </a:r>
            <a:r>
              <a:rPr lang="en-US" dirty="0" smtClean="0"/>
              <a:t>(F1 Score= 91.88%, Accuracy =85.03%)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74" y="1690688"/>
            <a:ext cx="5764288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Support Vector </a:t>
            </a:r>
            <a:r>
              <a:rPr lang="en-US" b="1" dirty="0" smtClean="0">
                <a:solidFill>
                  <a:srgbClr val="00B050"/>
                </a:solidFill>
              </a:rPr>
              <a:t>Classifier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72</a:t>
            </a:r>
            <a:r>
              <a:rPr lang="en-US" sz="2800" dirty="0" smtClean="0"/>
              <a:t>.97%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54</a:t>
            </a:r>
            <a:r>
              <a:rPr lang="en-US" sz="2800" dirty="0" smtClean="0"/>
              <a:t>.98%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72.97%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62.71</a:t>
            </a:r>
            <a:r>
              <a:rPr lang="en-US" sz="2800" dirty="0" smtClean="0"/>
              <a:t>%</a:t>
            </a:r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high </a:t>
            </a:r>
            <a:r>
              <a:rPr lang="en-US" dirty="0" smtClean="0"/>
              <a:t>performance.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082006"/>
            <a:ext cx="4110037" cy="34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938338"/>
            <a:ext cx="7141729" cy="3890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0" y="5829300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Note: </a:t>
            </a:r>
            <a:r>
              <a:rPr lang="en-US" sz="2800" dirty="0" smtClean="0"/>
              <a:t>There was no statistical l agreemen</a:t>
            </a:r>
            <a:r>
              <a:rPr lang="en-US" sz="28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533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2999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 Development</a:t>
            </a:r>
            <a:endParaRPr lang="en-US" sz="2999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661050"/>
              </p:ext>
            </p:extLst>
          </p:nvPr>
        </p:nvGraphicFramePr>
        <p:xfrm>
          <a:off x="-113135" y="730150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581666123"/>
              </p:ext>
            </p:extLst>
          </p:nvPr>
        </p:nvGraphicFramePr>
        <p:xfrm>
          <a:off x="5721077" y="722811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051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GENETIC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128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</a:t>
            </a:r>
            <a:r>
              <a:rPr lang="en-US" b="1" dirty="0"/>
              <a:t>PERSISTENT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83934"/>
            <a:ext cx="3653119" cy="1841493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(F1 Score= 91.72%, Accuracy =84.71%)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19" y="1515786"/>
            <a:ext cx="5738812" cy="46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2899410" cy="38703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1247775"/>
            <a:ext cx="66198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</a:t>
            </a:r>
            <a:r>
              <a:rPr lang="en-US" b="1" dirty="0"/>
              <a:t>PERSISTENT </a:t>
            </a:r>
            <a:r>
              <a:rPr lang="en-US" b="1" dirty="0"/>
              <a:t>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143" y="1712686"/>
            <a:ext cx="28711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800" b="1" dirty="0" smtClean="0"/>
              <a:t>Conclusion: </a:t>
            </a:r>
            <a:r>
              <a:rPr lang="en-US" sz="2800" dirty="0" smtClean="0"/>
              <a:t>The most important genetic predictor of persistent IMD is: </a:t>
            </a:r>
            <a:r>
              <a:rPr lang="en-US" sz="2800" b="1" i="1" dirty="0" smtClean="0"/>
              <a:t>HTTLPRrs35531 polymorphisms </a:t>
            </a:r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38" y="1530118"/>
            <a:ext cx="6650412" cy="3916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750" y="5718262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Note: </a:t>
            </a:r>
            <a:r>
              <a:rPr lang="en-US" sz="2800" dirty="0" smtClean="0"/>
              <a:t>There was no statistical l agreemen</a:t>
            </a:r>
            <a:r>
              <a:rPr lang="en-US" sz="28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299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MULTIPLE PREDICTORS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PSYCHOSOCIAL, BIOLOGICAL AND GENETIC PREDICTORS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6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2030" y="1690688"/>
            <a:ext cx="10807700" cy="737977"/>
          </a:xfrm>
        </p:spPr>
        <p:txBody>
          <a:bodyPr>
            <a:noAutofit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F1 Score</a:t>
            </a:r>
            <a:r>
              <a:rPr lang="en-US" dirty="0" smtClean="0"/>
              <a:t>, the best model at spot check was </a:t>
            </a:r>
            <a:r>
              <a:rPr lang="en-US" b="1" dirty="0" err="1"/>
              <a:t>KNeighbors</a:t>
            </a:r>
            <a:r>
              <a:rPr lang="en-US" b="1" dirty="0"/>
              <a:t> </a:t>
            </a:r>
            <a:r>
              <a:rPr lang="en-US" b="1" dirty="0" smtClean="0"/>
              <a:t>Classifier </a:t>
            </a:r>
            <a:r>
              <a:rPr lang="en-US" b="1" dirty="0" smtClean="0">
                <a:solidFill>
                  <a:srgbClr val="00B050"/>
                </a:solidFill>
              </a:rPr>
              <a:t>(78.7%)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6281498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51619"/>
              </p:ext>
            </p:extLst>
          </p:nvPr>
        </p:nvGraphicFramePr>
        <p:xfrm>
          <a:off x="1002030" y="2552699"/>
          <a:ext cx="10187940" cy="373666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04540">
                  <a:extLst>
                    <a:ext uri="{9D8B030D-6E8A-4147-A177-3AD203B41FA5}">
                      <a16:colId xmlns:a16="http://schemas.microsoft.com/office/drawing/2014/main" val="392928395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58338764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4006853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2722858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45065129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767346462"/>
                    </a:ext>
                  </a:extLst>
                </a:gridCol>
              </a:tblGrid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284928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KNeighborsClassifier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0.787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0.827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693785"/>
                  </a:ext>
                </a:extLst>
              </a:tr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GradientBoostingClassifier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0.763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368336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3312678"/>
                  </a:ext>
                </a:extLst>
              </a:tr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RandomForestClassifier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0.717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5133516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18358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LogisticRegression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909783"/>
                  </a:ext>
                </a:extLst>
              </a:tr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LinearDiscriminantAnalysis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3989671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DecisionTreeClassifier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420298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0.555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9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96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IMPROVING </a:t>
            </a:r>
            <a:r>
              <a:rPr lang="en-US" b="1" dirty="0"/>
              <a:t>ACCURACY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Hyperparameter</a:t>
            </a:r>
            <a:r>
              <a:rPr lang="en-US" b="1" dirty="0"/>
              <a:t> tuning</a:t>
            </a:r>
            <a:endParaRPr lang="en-US" dirty="0"/>
          </a:p>
          <a:p>
            <a:r>
              <a:rPr lang="en-US" dirty="0" smtClean="0"/>
              <a:t>Used </a:t>
            </a:r>
            <a:r>
              <a:rPr lang="en-US" dirty="0"/>
              <a:t>to optimize the performance of machine learning models by searching for the best set of </a:t>
            </a:r>
            <a:r>
              <a:rPr lang="en-US" dirty="0" err="1"/>
              <a:t>hyperparameters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are settings that are not learned from the data but are set prior to </a:t>
            </a:r>
            <a:r>
              <a:rPr lang="en-US" dirty="0" smtClean="0"/>
              <a:t>training.</a:t>
            </a:r>
          </a:p>
          <a:p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B050"/>
                </a:solidFill>
              </a:rPr>
              <a:t>Regularization</a:t>
            </a:r>
            <a:r>
              <a:rPr lang="en-US" dirty="0" smtClean="0"/>
              <a:t> </a:t>
            </a:r>
            <a:r>
              <a:rPr lang="en-US" dirty="0"/>
              <a:t>strength in logistic regression, the </a:t>
            </a:r>
            <a:r>
              <a:rPr lang="en-US" b="1" dirty="0">
                <a:solidFill>
                  <a:srgbClr val="00B050"/>
                </a:solidFill>
              </a:rPr>
              <a:t>depth</a:t>
            </a:r>
            <a:r>
              <a:rPr lang="en-US" dirty="0"/>
              <a:t> of a decision tree, or the </a:t>
            </a:r>
            <a:r>
              <a:rPr lang="en-US" b="1" dirty="0">
                <a:solidFill>
                  <a:srgbClr val="00B050"/>
                </a:solidFill>
              </a:rPr>
              <a:t>number of trees </a:t>
            </a:r>
            <a:r>
              <a:rPr lang="en-US" dirty="0"/>
              <a:t>in a random forest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3722" y="1508266"/>
            <a:ext cx="6645757" cy="701118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>
                <a:solidFill>
                  <a:srgbClr val="00B050"/>
                </a:solidFill>
              </a:rPr>
              <a:t>Logistic Regression (</a:t>
            </a:r>
            <a:r>
              <a:rPr lang="en-US" b="1" dirty="0" smtClean="0">
                <a:solidFill>
                  <a:srgbClr val="00B050"/>
                </a:solidFill>
              </a:rPr>
              <a:t>91.7%)</a:t>
            </a: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248" y="6317453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72091"/>
              </p:ext>
            </p:extLst>
          </p:nvPr>
        </p:nvGraphicFramePr>
        <p:xfrm>
          <a:off x="730961" y="2125428"/>
          <a:ext cx="5422854" cy="419202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613661">
                  <a:extLst>
                    <a:ext uri="{9D8B030D-6E8A-4147-A177-3AD203B41FA5}">
                      <a16:colId xmlns:a16="http://schemas.microsoft.com/office/drawing/2014/main" val="4045968554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374988093"/>
                    </a:ext>
                  </a:extLst>
                </a:gridCol>
                <a:gridCol w="1460453">
                  <a:extLst>
                    <a:ext uri="{9D8B030D-6E8A-4147-A177-3AD203B41FA5}">
                      <a16:colId xmlns:a16="http://schemas.microsoft.com/office/drawing/2014/main" val="3605693634"/>
                    </a:ext>
                  </a:extLst>
                </a:gridCol>
              </a:tblGrid>
              <a:tr h="558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 (Original)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 (Updated)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460239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Logistic Regression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236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 Vector 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7298083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 Boosting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762885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004444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450423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K-Nearest Neighbors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663586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 Discriminant 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0.890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046283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 Tree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0.851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150736"/>
                  </a:ext>
                </a:extLst>
              </a:tr>
              <a:tr h="408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 Naive Bayes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10678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052" y="1944965"/>
            <a:ext cx="566940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2080260"/>
            <a:ext cx="5547360" cy="44348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Logistic </a:t>
            </a:r>
            <a:r>
              <a:rPr lang="en-US" b="1" dirty="0" smtClean="0">
                <a:solidFill>
                  <a:srgbClr val="00B050"/>
                </a:solidFill>
              </a:rPr>
              <a:t>Regression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</a:t>
            </a:r>
            <a:r>
              <a:rPr lang="en-US" b="1" dirty="0"/>
              <a:t>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74.32</a:t>
            </a:r>
            <a:r>
              <a:rPr lang="en-US" sz="2800" dirty="0" smtClean="0"/>
              <a:t>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55.24</a:t>
            </a:r>
            <a:r>
              <a:rPr lang="en-US" sz="2800" dirty="0" smtClean="0"/>
              <a:t>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74.32</a:t>
            </a:r>
            <a:r>
              <a:rPr lang="en-US" sz="2800" dirty="0" smtClean="0"/>
              <a:t>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62.38</a:t>
            </a:r>
            <a:r>
              <a:rPr lang="en-US" sz="2800" dirty="0" smtClean="0"/>
              <a:t>%</a:t>
            </a:r>
          </a:p>
          <a:p>
            <a:pPr lvl="1"/>
            <a:endParaRPr lang="en-US" sz="2800" dirty="0"/>
          </a:p>
          <a:p>
            <a:r>
              <a:rPr lang="en-US" dirty="0"/>
              <a:t>This </a:t>
            </a:r>
            <a:r>
              <a:rPr lang="en-US" dirty="0" smtClean="0"/>
              <a:t>a high (more than average) </a:t>
            </a:r>
            <a:r>
              <a:rPr lang="en-US" dirty="0" smtClean="0"/>
              <a:t>performance</a:t>
            </a:r>
            <a:r>
              <a:rPr lang="en-US" dirty="0" smtClean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5107"/>
            <a:ext cx="5530612" cy="46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4945380" cy="466661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Feature </a:t>
            </a:r>
            <a:r>
              <a:rPr lang="en-US" b="1" dirty="0" smtClean="0"/>
              <a:t>importance: </a:t>
            </a:r>
            <a:r>
              <a:rPr lang="en-US" dirty="0" smtClean="0"/>
              <a:t>features with the most </a:t>
            </a:r>
            <a:r>
              <a:rPr lang="en-US" dirty="0"/>
              <a:t>impact on a model's predictions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Incident IMD, the most important features were; 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1. Telomere length at baseline</a:t>
            </a:r>
          </a:p>
          <a:p>
            <a:pPr marL="457200" lvl="1" indent="0">
              <a:buNone/>
            </a:pPr>
            <a:r>
              <a:rPr lang="en-US" dirty="0" smtClean="0"/>
              <a:t>2. Telomere length at end line (Month 12)</a:t>
            </a:r>
          </a:p>
          <a:p>
            <a:pPr marL="457200" lvl="1" indent="0">
              <a:buNone/>
            </a:pPr>
            <a:r>
              <a:rPr lang="en-US" dirty="0" smtClean="0"/>
              <a:t>3. Stress</a:t>
            </a:r>
          </a:p>
          <a:p>
            <a:pPr marL="457200" lvl="1" indent="0">
              <a:buNone/>
            </a:pPr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Age</a:t>
            </a:r>
          </a:p>
          <a:p>
            <a:pPr marL="457200" lvl="1" indent="0">
              <a:buNone/>
            </a:pPr>
            <a:r>
              <a:rPr lang="en-US" dirty="0" smtClean="0"/>
              <a:t>5. Worst HIV Clinical Stage Ever attained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571" y="1825624"/>
            <a:ext cx="6084721" cy="37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700" y="1449388"/>
            <a:ext cx="5016500" cy="482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Prepare Problem</a:t>
            </a:r>
          </a:p>
          <a:p>
            <a:pPr lvl="1"/>
            <a:r>
              <a:rPr lang="en-US" sz="2800" dirty="0" smtClean="0"/>
              <a:t>a</a:t>
            </a:r>
            <a:r>
              <a:rPr lang="en-US" sz="2800" dirty="0"/>
              <a:t>) </a:t>
            </a:r>
            <a:r>
              <a:rPr lang="en-US" sz="2800" dirty="0" smtClean="0"/>
              <a:t>Load </a:t>
            </a:r>
            <a:r>
              <a:rPr lang="en-US" sz="2800" dirty="0"/>
              <a:t>libraries</a:t>
            </a:r>
          </a:p>
          <a:p>
            <a:pPr lvl="1"/>
            <a:r>
              <a:rPr lang="en-US" sz="2800" dirty="0"/>
              <a:t>b</a:t>
            </a:r>
            <a:r>
              <a:rPr lang="en-US" sz="2800" dirty="0" smtClean="0"/>
              <a:t>) </a:t>
            </a:r>
            <a:r>
              <a:rPr lang="en-US" sz="2800" dirty="0"/>
              <a:t>Load dataset</a:t>
            </a:r>
          </a:p>
          <a:p>
            <a:pPr marL="0" indent="0">
              <a:buNone/>
            </a:pPr>
            <a:r>
              <a:rPr lang="en-US" b="1" dirty="0" smtClean="0"/>
              <a:t>2</a:t>
            </a:r>
            <a:r>
              <a:rPr lang="en-US" b="1" dirty="0"/>
              <a:t>. Summarize Data</a:t>
            </a:r>
          </a:p>
          <a:p>
            <a:pPr lvl="1"/>
            <a:r>
              <a:rPr lang="en-US" sz="2800" dirty="0"/>
              <a:t>a) Descriptive statistics</a:t>
            </a:r>
          </a:p>
          <a:p>
            <a:pPr lvl="1"/>
            <a:r>
              <a:rPr lang="en-US" sz="2800" dirty="0"/>
              <a:t>b) Data visualizations</a:t>
            </a:r>
          </a:p>
          <a:p>
            <a:pPr marL="0" indent="0">
              <a:buNone/>
            </a:pPr>
            <a:r>
              <a:rPr lang="en-US" b="1" dirty="0" smtClean="0"/>
              <a:t>3</a:t>
            </a:r>
            <a:r>
              <a:rPr lang="en-US" b="1" dirty="0"/>
              <a:t>. Prepare Data</a:t>
            </a:r>
          </a:p>
          <a:p>
            <a:pPr lvl="1"/>
            <a:r>
              <a:rPr lang="en-US" sz="2800" dirty="0"/>
              <a:t>a) Data Cleaning</a:t>
            </a:r>
          </a:p>
          <a:p>
            <a:pPr lvl="1"/>
            <a:r>
              <a:rPr lang="en-US" sz="2800" dirty="0"/>
              <a:t>b) Feature Selection</a:t>
            </a:r>
          </a:p>
          <a:p>
            <a:pPr lvl="1"/>
            <a:r>
              <a:rPr lang="en-US" sz="2800" dirty="0"/>
              <a:t>c) Data </a:t>
            </a:r>
            <a:r>
              <a:rPr lang="en-US" sz="2800" dirty="0" smtClean="0"/>
              <a:t>Transforms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1280" y="1322388"/>
            <a:ext cx="6687820" cy="4951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4</a:t>
            </a:r>
            <a:r>
              <a:rPr lang="en-US" b="1" dirty="0"/>
              <a:t>. Evaluate Algorithms</a:t>
            </a:r>
          </a:p>
          <a:p>
            <a:pPr lvl="1"/>
            <a:r>
              <a:rPr lang="en-US" sz="2800" dirty="0"/>
              <a:t>a) Split-out validation dataset</a:t>
            </a:r>
          </a:p>
          <a:p>
            <a:pPr lvl="1"/>
            <a:r>
              <a:rPr lang="en-US" sz="2800" dirty="0"/>
              <a:t>b) </a:t>
            </a:r>
            <a:r>
              <a:rPr lang="en-US" sz="2800" dirty="0" smtClean="0"/>
              <a:t>Spot </a:t>
            </a:r>
            <a:r>
              <a:rPr lang="en-US" sz="2800" dirty="0"/>
              <a:t>Check </a:t>
            </a:r>
            <a:r>
              <a:rPr lang="en-US" sz="2800" dirty="0" smtClean="0"/>
              <a:t>Algorithms and compare metrics </a:t>
            </a:r>
            <a:r>
              <a:rPr lang="en-US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F1</a:t>
            </a:r>
            <a:r>
              <a:rPr lang="en-US" sz="2800" b="1" dirty="0" smtClean="0"/>
              <a:t> was used to choose best model)</a:t>
            </a:r>
            <a:endParaRPr lang="en-US" sz="2800" dirty="0" smtClean="0"/>
          </a:p>
          <a:p>
            <a:pPr marL="0" indent="0">
              <a:buNone/>
            </a:pPr>
            <a:r>
              <a:rPr lang="en-US" b="1" dirty="0" smtClean="0"/>
              <a:t>5</a:t>
            </a:r>
            <a:r>
              <a:rPr lang="en-US" b="1" dirty="0"/>
              <a:t>. Improve Accuracy</a:t>
            </a:r>
          </a:p>
          <a:p>
            <a:pPr lvl="1"/>
            <a:r>
              <a:rPr lang="en-US" sz="2800" dirty="0"/>
              <a:t>a) Algorithm </a:t>
            </a:r>
            <a:r>
              <a:rPr lang="en-US" sz="2800" dirty="0" smtClean="0"/>
              <a:t>Tuning (hyper parameter tuning) </a:t>
            </a:r>
            <a:endParaRPr lang="en-US" sz="2800" dirty="0"/>
          </a:p>
          <a:p>
            <a:pPr marL="0" indent="0">
              <a:buNone/>
            </a:pPr>
            <a:r>
              <a:rPr lang="en-US" b="1" dirty="0" smtClean="0"/>
              <a:t>6</a:t>
            </a:r>
            <a:r>
              <a:rPr lang="en-US" b="1" dirty="0"/>
              <a:t>. Finalize Model</a:t>
            </a:r>
          </a:p>
          <a:p>
            <a:pPr lvl="1"/>
            <a:r>
              <a:rPr lang="en-US" sz="2800" dirty="0"/>
              <a:t>a) Predictions on validation dataset</a:t>
            </a:r>
          </a:p>
          <a:p>
            <a:pPr lvl="1"/>
            <a:r>
              <a:rPr lang="en-US" sz="2800" dirty="0"/>
              <a:t>b) </a:t>
            </a:r>
            <a:r>
              <a:rPr lang="en-US" sz="2800" dirty="0" smtClean="0"/>
              <a:t>Feature </a:t>
            </a:r>
            <a:r>
              <a:rPr lang="en-US" sz="2800" dirty="0"/>
              <a:t>importance </a:t>
            </a:r>
            <a:r>
              <a:rPr lang="en-US" sz="2800" dirty="0" smtClean="0"/>
              <a:t>selection</a:t>
            </a:r>
            <a:endParaRPr lang="en-US" sz="2800" dirty="0"/>
          </a:p>
        </p:txBody>
      </p:sp>
      <p:sp>
        <p:nvSpPr>
          <p:cNvPr id="6" name="Google Shape;116;p16"/>
          <p:cNvSpPr txBox="1">
            <a:spLocks/>
          </p:cNvSpPr>
          <p:nvPr/>
        </p:nvSpPr>
        <p:spPr>
          <a:xfrm>
            <a:off x="0" y="12700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2999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MACHINE LEARNING PIPELINE</a:t>
            </a:r>
            <a:endParaRPr lang="en-US" sz="2999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TESTS Vs AI </a:t>
            </a:r>
            <a:r>
              <a:rPr lang="en-US" b="1" dirty="0" smtClean="0"/>
              <a:t>(</a:t>
            </a:r>
            <a:r>
              <a:rPr lang="en-US" b="1" dirty="0" err="1" smtClean="0"/>
              <a:t>PERSITENCE</a:t>
            </a:r>
            <a:r>
              <a:rPr lang="en-US" b="1" dirty="0" smtClean="0"/>
              <a:t> </a:t>
            </a:r>
            <a:r>
              <a:rPr lang="en-US" b="1" dirty="0"/>
              <a:t>IMD)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984901"/>
              </p:ext>
            </p:extLst>
          </p:nvPr>
        </p:nvGraphicFramePr>
        <p:xfrm>
          <a:off x="1000123" y="1690689"/>
          <a:ext cx="10715627" cy="4870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9877">
                  <a:extLst>
                    <a:ext uri="{9D8B030D-6E8A-4147-A177-3AD203B41FA5}">
                      <a16:colId xmlns:a16="http://schemas.microsoft.com/office/drawing/2014/main" val="3351410852"/>
                    </a:ext>
                  </a:extLst>
                </a:gridCol>
                <a:gridCol w="1964770">
                  <a:extLst>
                    <a:ext uri="{9D8B030D-6E8A-4147-A177-3AD203B41FA5}">
                      <a16:colId xmlns:a16="http://schemas.microsoft.com/office/drawing/2014/main" val="1379331602"/>
                    </a:ext>
                  </a:extLst>
                </a:gridCol>
                <a:gridCol w="2183825">
                  <a:extLst>
                    <a:ext uri="{9D8B030D-6E8A-4147-A177-3AD203B41FA5}">
                      <a16:colId xmlns:a16="http://schemas.microsoft.com/office/drawing/2014/main" val="3594501879"/>
                    </a:ext>
                  </a:extLst>
                </a:gridCol>
                <a:gridCol w="1737855">
                  <a:extLst>
                    <a:ext uri="{9D8B030D-6E8A-4147-A177-3AD203B41FA5}">
                      <a16:colId xmlns:a16="http://schemas.microsoft.com/office/drawing/2014/main" val="371359384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582410077"/>
                    </a:ext>
                  </a:extLst>
                </a:gridCol>
              </a:tblGrid>
              <a:tr h="8406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Variable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STATA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Machine Learning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Agreement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778779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Variable/Feature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effectLst/>
                        </a:rPr>
                        <a:t>P Value</a:t>
                      </a:r>
                      <a:endParaRPr lang="en-US" sz="2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effectLst/>
                        </a:rPr>
                        <a:t>Feature</a:t>
                      </a:r>
                      <a:endParaRPr lang="en-US" sz="2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>
                          <a:effectLst/>
                        </a:rPr>
                        <a:t>Importance</a:t>
                      </a:r>
                      <a:endParaRPr lang="en-US" sz="2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670136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Stress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Stress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0.077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Yes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71720"/>
                  </a:ext>
                </a:extLst>
              </a:tr>
              <a:tr h="451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Age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Age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0.031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Yes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00760"/>
                  </a:ext>
                </a:extLst>
              </a:tr>
              <a:tr h="451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Education Level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0.038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No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559502"/>
                  </a:ext>
                </a:extLst>
              </a:tr>
              <a:tr h="451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BMI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BMI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0.034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Yes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1854"/>
                  </a:ext>
                </a:extLst>
              </a:tr>
              <a:tr h="9034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HTTLPRrs35531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0.045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No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6675134"/>
                  </a:ext>
                </a:extLst>
              </a:tr>
              <a:tr h="9034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Total Agreement 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>
                          <a:effectLst/>
                        </a:rPr>
                        <a:t>=3/5 = 60%</a:t>
                      </a:r>
                      <a:endParaRPr lang="en-US" sz="2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71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  <a:r>
              <a:rPr lang="en-US" b="1" dirty="0" smtClean="0"/>
              <a:t>FOR </a:t>
            </a:r>
            <a:r>
              <a:rPr lang="en-US" b="1" dirty="0"/>
              <a:t>PERSISTENT</a:t>
            </a:r>
            <a:r>
              <a:rPr lang="en-US" b="1" dirty="0" smtClean="0"/>
              <a:t> </a:t>
            </a:r>
            <a:r>
              <a:rPr lang="en-US" b="1" dirty="0"/>
              <a:t>IMD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3912"/>
          </a:xfrm>
        </p:spPr>
        <p:txBody>
          <a:bodyPr>
            <a:noAutofit/>
          </a:bodyPr>
          <a:lstStyle/>
          <a:p>
            <a:pPr fontAlgn="t"/>
            <a:r>
              <a:rPr lang="en-US" dirty="0" smtClean="0"/>
              <a:t>The most important predictors for persistent IMD were: </a:t>
            </a:r>
            <a:r>
              <a:rPr lang="en-US" b="1" dirty="0" smtClean="0"/>
              <a:t>Stress, Age category, BMI and </a:t>
            </a:r>
            <a:r>
              <a:rPr lang="en-US" b="1" i="1" dirty="0" smtClean="0"/>
              <a:t>HTTLPRrs35531 polymorphism</a:t>
            </a:r>
            <a:endParaRPr lang="en-US" i="1" dirty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/>
              <a:t>best ML model for predicting </a:t>
            </a:r>
            <a:r>
              <a:rPr lang="en-US" dirty="0" smtClean="0"/>
              <a:t>persistent IMD IS </a:t>
            </a:r>
            <a:r>
              <a:rPr lang="en-US" b="1" dirty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(91.7% </a:t>
            </a:r>
            <a:r>
              <a:rPr lang="en-US" dirty="0" smtClean="0"/>
              <a:t>F1 Score i.e. better precision [accuracy] and recall [sensitivity]).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Recommendations</a:t>
            </a:r>
            <a:r>
              <a:rPr lang="en-US" b="1" dirty="0" smtClean="0"/>
              <a:t>: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There is need for a larger dataset to perform future model development, and </a:t>
            </a:r>
            <a:r>
              <a:rPr lang="en-US" dirty="0" smtClean="0"/>
              <a:t>improve performance.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82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OVERALL STUDY 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7260" y="1690688"/>
            <a:ext cx="10317480" cy="45272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project is scalable to include other psychiatric conditions.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Machine </a:t>
            </a:r>
            <a:r>
              <a:rPr lang="en-US" dirty="0"/>
              <a:t>learning models </a:t>
            </a:r>
            <a:r>
              <a:rPr lang="en-US" dirty="0" smtClean="0"/>
              <a:t>performed </a:t>
            </a:r>
            <a:r>
              <a:rPr lang="en-US" dirty="0"/>
              <a:t>better in predicting </a:t>
            </a:r>
            <a:r>
              <a:rPr lang="en-US" dirty="0" smtClean="0"/>
              <a:t>persistent </a:t>
            </a:r>
            <a:r>
              <a:rPr lang="en-US" dirty="0" smtClean="0"/>
              <a:t>IMD </a:t>
            </a:r>
            <a:r>
              <a:rPr lang="en-US" dirty="0"/>
              <a:t>than incident </a:t>
            </a:r>
            <a:r>
              <a:rPr lang="en-US" dirty="0" smtClean="0"/>
              <a:t>IMD.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High prevalence of missing values </a:t>
            </a:r>
            <a:r>
              <a:rPr lang="en-US" dirty="0" smtClean="0"/>
              <a:t>might have compromise the model </a:t>
            </a:r>
            <a:r>
              <a:rPr lang="en-US" dirty="0"/>
              <a:t>reliability.</a:t>
            </a:r>
          </a:p>
          <a:p>
            <a:pPr>
              <a:lnSpc>
                <a:spcPct val="100000"/>
              </a:lnSpc>
            </a:pPr>
            <a:r>
              <a:rPr lang="en-US" dirty="0"/>
              <a:t>Imputation methods </a:t>
            </a:r>
            <a:r>
              <a:rPr lang="en-US" dirty="0" smtClean="0"/>
              <a:t>used (mode </a:t>
            </a:r>
            <a:r>
              <a:rPr lang="en-US" dirty="0"/>
              <a:t>for categorical, mean for numerical) might </a:t>
            </a:r>
            <a:r>
              <a:rPr lang="en-US" dirty="0" smtClean="0"/>
              <a:t>have introduced </a:t>
            </a:r>
            <a:r>
              <a:rPr lang="en-US" dirty="0"/>
              <a:t>biases.</a:t>
            </a:r>
          </a:p>
          <a:p>
            <a:pPr>
              <a:lnSpc>
                <a:spcPct val="100000"/>
              </a:lnSpc>
            </a:pPr>
            <a:r>
              <a:rPr lang="en-US" dirty="0"/>
              <a:t>Low sample size </a:t>
            </a:r>
            <a:r>
              <a:rPr lang="en-US" dirty="0" smtClean="0"/>
              <a:t>(n=368 for each case) raises </a:t>
            </a:r>
            <a:r>
              <a:rPr lang="en-US" dirty="0"/>
              <a:t>concerns of overfitting, limiting model generalizability.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70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2506662"/>
            <a:ext cx="10515600" cy="14088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THE END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455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INCIDENT </a:t>
            </a:r>
            <a:r>
              <a:rPr lang="en-US" sz="8000" b="1" dirty="0"/>
              <a:t>IMD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790" y="4091940"/>
            <a:ext cx="10218420" cy="169164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Definition: </a:t>
            </a:r>
            <a:r>
              <a:rPr lang="en-US" sz="3000" dirty="0" smtClean="0"/>
              <a:t>Newly </a:t>
            </a:r>
            <a:r>
              <a:rPr lang="en-US" sz="3000" dirty="0"/>
              <a:t>occurring internalizing mental disorder </a:t>
            </a:r>
            <a:r>
              <a:rPr lang="en-US" sz="3000" dirty="0" smtClean="0"/>
              <a:t>(mood &amp; emotional disorders like anxiety, depression, </a:t>
            </a:r>
            <a:r>
              <a:rPr lang="en-US" sz="3000" dirty="0" err="1" smtClean="0"/>
              <a:t>ptsd</a:t>
            </a:r>
            <a:r>
              <a:rPr lang="en-US" sz="3000" dirty="0" smtClean="0"/>
              <a:t>) on </a:t>
            </a:r>
            <a:r>
              <a:rPr lang="en-US" sz="3000" dirty="0"/>
              <a:t>individuals who never </a:t>
            </a:r>
            <a:r>
              <a:rPr lang="en-US" sz="3000" dirty="0" smtClean="0"/>
              <a:t>had at the baseline.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16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FOR INCIDENT 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68780"/>
            <a:ext cx="5875020" cy="4892039"/>
          </a:xfrm>
        </p:spPr>
        <p:txBody>
          <a:bodyPr>
            <a:normAutofit/>
          </a:bodyPr>
          <a:lstStyle/>
          <a:p>
            <a:r>
              <a:rPr lang="en-US" b="1" dirty="0" smtClean="0"/>
              <a:t>Target </a:t>
            </a:r>
            <a:endParaRPr lang="en-US" b="1" dirty="0"/>
          </a:p>
          <a:p>
            <a:pPr lvl="1"/>
            <a:r>
              <a:rPr lang="en-US" sz="2800" dirty="0"/>
              <a:t>The prevalence of Incident IMD was </a:t>
            </a:r>
            <a:r>
              <a:rPr lang="en-US" sz="2800" b="1" dirty="0">
                <a:solidFill>
                  <a:srgbClr val="FF0000"/>
                </a:solidFill>
              </a:rPr>
              <a:t>66.0%</a:t>
            </a:r>
            <a:r>
              <a:rPr lang="en-US" sz="2800" dirty="0"/>
              <a:t> (</a:t>
            </a:r>
            <a:r>
              <a:rPr lang="en-US" sz="2800" dirty="0" smtClean="0"/>
              <a:t>243/368</a:t>
            </a:r>
            <a:r>
              <a:rPr lang="en-US" sz="2800" dirty="0" smtClean="0"/>
              <a:t>)</a:t>
            </a:r>
          </a:p>
          <a:p>
            <a:r>
              <a:rPr lang="en-US" b="1" dirty="0"/>
              <a:t>Descriptive statistics</a:t>
            </a:r>
          </a:p>
          <a:p>
            <a:r>
              <a:rPr lang="en-US" b="1" dirty="0"/>
              <a:t>Data Size</a:t>
            </a:r>
          </a:p>
          <a:p>
            <a:pPr lvl="1"/>
            <a:r>
              <a:rPr lang="en-US" sz="2800" dirty="0"/>
              <a:t>Variables = 29</a:t>
            </a:r>
          </a:p>
          <a:p>
            <a:pPr lvl="1"/>
            <a:r>
              <a:rPr lang="en-US" sz="2800" dirty="0"/>
              <a:t>Sample size = 368</a:t>
            </a:r>
          </a:p>
          <a:p>
            <a:r>
              <a:rPr lang="en-US" b="1" dirty="0"/>
              <a:t>Number of duplicates</a:t>
            </a:r>
          </a:p>
          <a:p>
            <a:pPr marL="457200" lvl="1" indent="0">
              <a:buNone/>
            </a:pPr>
            <a:r>
              <a:rPr lang="en-US" sz="2800" dirty="0"/>
              <a:t>= </a:t>
            </a:r>
            <a:r>
              <a:rPr lang="en-US" sz="2800" dirty="0" smtClean="0"/>
              <a:t>0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20" y="2383241"/>
            <a:ext cx="5455781" cy="34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FOR INCIDENT IMD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26729"/>
              </p:ext>
            </p:extLst>
          </p:nvPr>
        </p:nvGraphicFramePr>
        <p:xfrm>
          <a:off x="838200" y="1932516"/>
          <a:ext cx="3624898" cy="4468279"/>
        </p:xfrm>
        <a:graphic>
          <a:graphicData uri="http://schemas.openxmlformats.org/drawingml/2006/table">
            <a:tbl>
              <a:tblPr firstRow="1" firstCol="1" bandRow="1"/>
              <a:tblGrid>
                <a:gridCol w="995084">
                  <a:extLst>
                    <a:ext uri="{9D8B030D-6E8A-4147-A177-3AD203B41FA5}">
                      <a16:colId xmlns:a16="http://schemas.microsoft.com/office/drawing/2014/main" val="1582938753"/>
                    </a:ext>
                  </a:extLst>
                </a:gridCol>
                <a:gridCol w="958366">
                  <a:extLst>
                    <a:ext uri="{9D8B030D-6E8A-4147-A177-3AD203B41FA5}">
                      <a16:colId xmlns:a16="http://schemas.microsoft.com/office/drawing/2014/main" val="3650286588"/>
                    </a:ext>
                  </a:extLst>
                </a:gridCol>
                <a:gridCol w="803402">
                  <a:extLst>
                    <a:ext uri="{9D8B030D-6E8A-4147-A177-3AD203B41FA5}">
                      <a16:colId xmlns:a16="http://schemas.microsoft.com/office/drawing/2014/main" val="2451556652"/>
                    </a:ext>
                  </a:extLst>
                </a:gridCol>
                <a:gridCol w="868046">
                  <a:extLst>
                    <a:ext uri="{9D8B030D-6E8A-4147-A177-3AD203B41FA5}">
                      <a16:colId xmlns:a16="http://schemas.microsoft.com/office/drawing/2014/main" val="1522108700"/>
                    </a:ext>
                  </a:extLst>
                </a:gridCol>
              </a:tblGrid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677209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2091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336976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9-12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4256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702651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372214"/>
                  </a:ext>
                </a:extLst>
              </a:tr>
              <a:tr h="525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Child Education Level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formal education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603073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Pre-primary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51223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Secondary level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587812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Religion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Christians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692192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Muslim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07544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39696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BMI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Underweight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56827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468672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63065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Obesity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85469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13591"/>
              </p:ext>
            </p:extLst>
          </p:nvPr>
        </p:nvGraphicFramePr>
        <p:xfrm>
          <a:off x="4844097" y="1932511"/>
          <a:ext cx="3601403" cy="4444994"/>
        </p:xfrm>
        <a:graphic>
          <a:graphicData uri="http://schemas.openxmlformats.org/drawingml/2006/table">
            <a:tbl>
              <a:tblPr firstRow="1" firstCol="1" bandRow="1"/>
              <a:tblGrid>
                <a:gridCol w="750925">
                  <a:extLst>
                    <a:ext uri="{9D8B030D-6E8A-4147-A177-3AD203B41FA5}">
                      <a16:colId xmlns:a16="http://schemas.microsoft.com/office/drawing/2014/main" val="3930730245"/>
                    </a:ext>
                  </a:extLst>
                </a:gridCol>
                <a:gridCol w="967746">
                  <a:extLst>
                    <a:ext uri="{9D8B030D-6E8A-4147-A177-3AD203B41FA5}">
                      <a16:colId xmlns:a16="http://schemas.microsoft.com/office/drawing/2014/main" val="3327233811"/>
                    </a:ext>
                  </a:extLst>
                </a:gridCol>
                <a:gridCol w="1044357">
                  <a:extLst>
                    <a:ext uri="{9D8B030D-6E8A-4147-A177-3AD203B41FA5}">
                      <a16:colId xmlns:a16="http://schemas.microsoft.com/office/drawing/2014/main" val="769807749"/>
                    </a:ext>
                  </a:extLst>
                </a:gridCol>
                <a:gridCol w="838375">
                  <a:extLst>
                    <a:ext uri="{9D8B030D-6E8A-4147-A177-3AD203B41FA5}">
                      <a16:colId xmlns:a16="http://schemas.microsoft.com/office/drawing/2014/main" val="1034240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520039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Worst HIV Clinical Stage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1044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4956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3204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457068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Recent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Mild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2969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Moderate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31985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Severe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29503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CD4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 CD4 range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562289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Possibly immune compromised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723379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Advanced immune compromised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3310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Viral load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Undetectable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8583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Suppressed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34066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Unsuppressed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03984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Telomere Length Change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Decreased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697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Increased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0442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26584"/>
              </p:ext>
            </p:extLst>
          </p:nvPr>
        </p:nvGraphicFramePr>
        <p:xfrm>
          <a:off x="8826499" y="1932517"/>
          <a:ext cx="2933700" cy="4468271"/>
        </p:xfrm>
        <a:graphic>
          <a:graphicData uri="http://schemas.openxmlformats.org/drawingml/2006/table">
            <a:tbl>
              <a:tblPr firstRow="1" firstCol="1" bandRow="1"/>
              <a:tblGrid>
                <a:gridCol w="977136">
                  <a:extLst>
                    <a:ext uri="{9D8B030D-6E8A-4147-A177-3AD203B41FA5}">
                      <a16:colId xmlns:a16="http://schemas.microsoft.com/office/drawing/2014/main" val="2127672080"/>
                    </a:ext>
                  </a:extLst>
                </a:gridCol>
                <a:gridCol w="645884">
                  <a:extLst>
                    <a:ext uri="{9D8B030D-6E8A-4147-A177-3AD203B41FA5}">
                      <a16:colId xmlns:a16="http://schemas.microsoft.com/office/drawing/2014/main" val="417901963"/>
                    </a:ext>
                  </a:extLst>
                </a:gridCol>
                <a:gridCol w="645884">
                  <a:extLst>
                    <a:ext uri="{9D8B030D-6E8A-4147-A177-3AD203B41FA5}">
                      <a16:colId xmlns:a16="http://schemas.microsoft.com/office/drawing/2014/main" val="3705477765"/>
                    </a:ext>
                  </a:extLst>
                </a:gridCol>
                <a:gridCol w="664796">
                  <a:extLst>
                    <a:ext uri="{9D8B030D-6E8A-4147-A177-3AD203B41FA5}">
                      <a16:colId xmlns:a16="http://schemas.microsoft.com/office/drawing/2014/main" val="1856126615"/>
                    </a:ext>
                  </a:extLst>
                </a:gridCol>
              </a:tblGrid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0928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stin2vntr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152166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6064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3578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httlpr1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427735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88128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184556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HTTLPRrs35531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LA/LA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201970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LA/LG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3436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59528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LA/SG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342621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LG/LG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35499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SA/LG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778717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SA/SA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412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473200"/>
            <a:ext cx="1103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Tables showing the participant profiles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27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3228</Words>
  <Application>Microsoft Office PowerPoint</Application>
  <PresentationFormat>Widescreen</PresentationFormat>
  <Paragraphs>1107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Fira Sans Extra Condensed</vt:lpstr>
      <vt:lpstr>Fira Sans Extra Condensed Medium</vt:lpstr>
      <vt:lpstr>Roboto</vt:lpstr>
      <vt:lpstr>Times New Roman</vt:lpstr>
      <vt:lpstr>Office Theme</vt:lpstr>
      <vt:lpstr>Predictors of Incident and Persistent Internalizing Mental Disorders Among Ugandan Children and Adolescents Living With HIV: A Machine Learning Approach</vt:lpstr>
      <vt:lpstr>CONCEPT OF THE STUDY</vt:lpstr>
      <vt:lpstr>STUDY AIMS</vt:lpstr>
      <vt:lpstr>METHOD</vt:lpstr>
      <vt:lpstr>Machine Learning Model Development</vt:lpstr>
      <vt:lpstr>PowerPoint Presentation</vt:lpstr>
      <vt:lpstr>INCIDENT IMD</vt:lpstr>
      <vt:lpstr>RESULTS/METHOD FOR INCIDENT IMD</vt:lpstr>
      <vt:lpstr>RESULTS/METHOD FOR INCIDENT IMD</vt:lpstr>
      <vt:lpstr>RESULTS/METHOD FOR INCIDENT IMD</vt:lpstr>
      <vt:lpstr>RESULTS/METHOD FOR INCIDENT IMD</vt:lpstr>
      <vt:lpstr>TRANSFORMATIONS FOR INCIDENT IMD</vt:lpstr>
      <vt:lpstr>SINGLE PREDICTORS</vt:lpstr>
      <vt:lpstr>MODEL SPOT-CHECKING FOR INCIDENT IMD</vt:lpstr>
      <vt:lpstr>IMPROVING ACCURACY FOR INCIDENT IMD</vt:lpstr>
      <vt:lpstr>PERFORMANCE OF BEST MODEL </vt:lpstr>
      <vt:lpstr>FEATURE IMPORTANCE FOR INCIDENT IMD</vt:lpstr>
      <vt:lpstr>SINGLE PREDICTORS</vt:lpstr>
      <vt:lpstr>MODEL SPOT-CHECKING FOR INCIDENT IMD</vt:lpstr>
      <vt:lpstr>IMPROVING ACCURACY FOR INCIDENT IMD</vt:lpstr>
      <vt:lpstr>PERFORMANCE OF BEST MODEL </vt:lpstr>
      <vt:lpstr>FEATURE IMPORTANCE FOR INCIDENT IMD</vt:lpstr>
      <vt:lpstr>SINGLE PREDICTORS</vt:lpstr>
      <vt:lpstr>MODEL SPOT-CHECKING FOR INCIDENT IMD</vt:lpstr>
      <vt:lpstr>IMPROVING ACCURACY FOR INCIDENT IMD</vt:lpstr>
      <vt:lpstr>PERFORMANCE OF BEST MODEL </vt:lpstr>
      <vt:lpstr>FEATURE IMPORTANCE FOR INCIDENT IMD</vt:lpstr>
      <vt:lpstr>MULTIPLE PREDICTORS</vt:lpstr>
      <vt:lpstr>MODEL SPOT-CHECKING FOR INCIDENT IMD</vt:lpstr>
      <vt:lpstr>IMPROVING ACCURACY FOR INCIDENT IMD</vt:lpstr>
      <vt:lpstr>IMPROVING ACCURACY FOR INCIDENT IMD</vt:lpstr>
      <vt:lpstr>PERFORMANCE OF BEST MODEL </vt:lpstr>
      <vt:lpstr>FEATURE IMPORTANCE FOR INCIDENT IMD</vt:lpstr>
      <vt:lpstr>STATISTICAL TESTS Vs AI (INCIDENT IMD)</vt:lpstr>
      <vt:lpstr>DISCUSSION FOR INCIDENT IMD</vt:lpstr>
      <vt:lpstr>CONCLUSION FOR INCIDENT IMD </vt:lpstr>
      <vt:lpstr>PERSISTENT IMD</vt:lpstr>
      <vt:lpstr>RESULTS/METHOD FOR PERSISTENT IMD</vt:lpstr>
      <vt:lpstr>RESULTS/METHOD FOR PERSISTENT IMD</vt:lpstr>
      <vt:lpstr>RESULTS/METHOD FOR PERSISTENT IMD</vt:lpstr>
      <vt:lpstr>TRANSFORMATIONS FOR PERSISTENT IMD</vt:lpstr>
      <vt:lpstr>SINGLE PREDICTORS FOR PERSISTENT IMD</vt:lpstr>
      <vt:lpstr>IMPROVING ACCURACY FOR PERSISTENT IMD</vt:lpstr>
      <vt:lpstr>PERFORMANCE OF BEST MODEL </vt:lpstr>
      <vt:lpstr>FEATURE IMPORTANCE FOR PERSISTENT IMD</vt:lpstr>
      <vt:lpstr>SINGLE PREDICTORS</vt:lpstr>
      <vt:lpstr>IMPROVING ACCURACY FOR PERSISTENT IMD</vt:lpstr>
      <vt:lpstr>PERFORMANCE OF BEST MODEL </vt:lpstr>
      <vt:lpstr>FEATURE IMPORTANCE FOR INCIDENT IMD</vt:lpstr>
      <vt:lpstr>SINGLE PREDICTORS</vt:lpstr>
      <vt:lpstr>IMPROVING ACCURACY FOR PERSISTENT IMD</vt:lpstr>
      <vt:lpstr>PERFORMANCE OF BEST MODEL </vt:lpstr>
      <vt:lpstr>FEATURE IMPORTANCE FOR PERSISTENT IMD</vt:lpstr>
      <vt:lpstr>MULTIPLE PREDICTORS</vt:lpstr>
      <vt:lpstr>MODEL SPOT-CHECKING FOR PERSISTENT IMD</vt:lpstr>
      <vt:lpstr>IMPROVING ACCURACY FOR PERSISTENT IMD</vt:lpstr>
      <vt:lpstr>IMPROVING ACCURACY FOR PERSISTENT IMD</vt:lpstr>
      <vt:lpstr>PERFORMANCE OF BEST MODEL </vt:lpstr>
      <vt:lpstr>FEATURE IMPORTANCE FOR PERSISTENT IMD</vt:lpstr>
      <vt:lpstr>STATISTICAL TESTS Vs AI (PERSITENCE IMD)</vt:lpstr>
      <vt:lpstr>CONCLUSION FOR PERSISTENT IMD </vt:lpstr>
      <vt:lpstr>OVERALL STUDY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Genetic, Biological And Psychosocial Predictors of Incident and Persistent Internalizing Mental Disorders Among Ugandan Children and Adolescents Living With HIV: A Machine Learning Approach</dc:title>
  <dc:creator>Isaac</dc:creator>
  <cp:lastModifiedBy>Isaac</cp:lastModifiedBy>
  <cp:revision>58</cp:revision>
  <dcterms:created xsi:type="dcterms:W3CDTF">2024-03-16T10:20:12Z</dcterms:created>
  <dcterms:modified xsi:type="dcterms:W3CDTF">2024-05-16T19:24:57Z</dcterms:modified>
</cp:coreProperties>
</file>